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2.jpg" ContentType="image/jpg"/>
  <Override PartName="/ppt/media/image3.jpg" ContentType="image/jpg"/>
  <Override PartName="/ppt/media/image4.jpg" ContentType="image/jpg"/>
  <Override PartName="/ppt/media/image5.jpg" ContentType="image/jpg"/>
  <Override PartName="/ppt/media/image6.jpg" ContentType="image/jpg"/>
  <Override PartName="/ppt/media/image7.jpg" ContentType="image/jpg"/>
  <Override PartName="/ppt/media/image8.jpg" ContentType="image/jpg"/>
  <Override PartName="/ppt/media/image9.jpg" ContentType="image/jpg"/>
  <Override PartName="/ppt/media/image10.jpg" ContentType="image/jpg"/>
  <Override PartName="/ppt/media/image11.jpg" ContentType="image/jpg"/>
  <Override PartName="/ppt/media/image12.jpg" ContentType="image/jpg"/>
  <Override PartName="/ppt/media/image14.jpg" ContentType="image/jpg"/>
  <Override PartName="/ppt/media/image15.jpg" ContentType="image/jpg"/>
  <Override PartName="/ppt/media/image16.jpg" ContentType="image/jpg"/>
  <Override PartName="/ppt/media/image17.jpg" ContentType="image/jpg"/>
  <Override PartName="/ppt/media/image18.jpg" ContentType="image/jpg"/>
  <Override PartName="/ppt/media/image19.jpg" ContentType="image/jpg"/>
  <Override PartName="/ppt/media/image20.jpg" ContentType="image/jpg"/>
  <Override PartName="/ppt/media/image21.jpg" ContentType="image/jpg"/>
  <Override PartName="/ppt/media/image22.jpg" ContentType="image/jpg"/>
  <Override PartName="/ppt/media/image23.jp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91" r:id="rId5"/>
    <p:sldId id="262" r:id="rId6"/>
    <p:sldId id="259" r:id="rId7"/>
    <p:sldId id="260" r:id="rId8"/>
    <p:sldId id="261" r:id="rId9"/>
    <p:sldId id="301" r:id="rId10"/>
    <p:sldId id="263" r:id="rId11"/>
    <p:sldId id="264" r:id="rId12"/>
    <p:sldId id="265" r:id="rId13"/>
    <p:sldId id="266" r:id="rId14"/>
    <p:sldId id="267" r:id="rId15"/>
    <p:sldId id="302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279" r:id="rId48"/>
  </p:sldIdLst>
  <p:sldSz cx="11879263" cy="7019925"/>
  <p:notesSz cx="10693400" cy="75628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73" userDrawn="1">
          <p15:clr>
            <a:srgbClr val="A4A3A4"/>
          </p15:clr>
        </p15:guide>
        <p15:guide id="2" pos="24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1014" y="78"/>
      </p:cViewPr>
      <p:guideLst>
        <p:guide orient="horz" pos="2673"/>
        <p:guide pos="240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876979" y="768360"/>
            <a:ext cx="83239" cy="69551"/>
          </a:xfrm>
          <a:custGeom>
            <a:avLst/>
            <a:gdLst/>
            <a:ahLst/>
            <a:cxnLst/>
            <a:rect l="l" t="t" r="r" b="b"/>
            <a:pathLst>
              <a:path w="74930" h="74930">
                <a:moveTo>
                  <a:pt x="74663" y="0"/>
                </a:moveTo>
                <a:lnTo>
                  <a:pt x="18275" y="0"/>
                </a:lnTo>
                <a:lnTo>
                  <a:pt x="0" y="0"/>
                </a:lnTo>
                <a:lnTo>
                  <a:pt x="0" y="18288"/>
                </a:lnTo>
                <a:lnTo>
                  <a:pt x="0" y="74676"/>
                </a:lnTo>
                <a:lnTo>
                  <a:pt x="18275" y="74676"/>
                </a:lnTo>
                <a:lnTo>
                  <a:pt x="18275" y="18288"/>
                </a:lnTo>
                <a:lnTo>
                  <a:pt x="74663" y="18288"/>
                </a:lnTo>
                <a:lnTo>
                  <a:pt x="74663" y="0"/>
                </a:lnTo>
                <a:close/>
              </a:path>
            </a:pathLst>
          </a:custGeom>
          <a:solidFill>
            <a:srgbClr val="159CFF"/>
          </a:solidFill>
        </p:spPr>
        <p:txBody>
          <a:bodyPr wrap="square" lIns="0" tIns="0" rIns="0" bIns="0" rtlCol="0"/>
          <a:lstStyle/>
          <a:p>
            <a:endParaRPr sz="1628"/>
          </a:p>
        </p:txBody>
      </p:sp>
      <p:sp>
        <p:nvSpPr>
          <p:cNvPr id="17" name="bg object 17"/>
          <p:cNvSpPr/>
          <p:nvPr/>
        </p:nvSpPr>
        <p:spPr>
          <a:xfrm>
            <a:off x="897294" y="785336"/>
            <a:ext cx="62782" cy="52457"/>
          </a:xfrm>
          <a:custGeom>
            <a:avLst/>
            <a:gdLst/>
            <a:ahLst/>
            <a:cxnLst/>
            <a:rect l="l" t="t" r="r" b="b"/>
            <a:pathLst>
              <a:path w="56515" h="56515">
                <a:moveTo>
                  <a:pt x="56388" y="0"/>
                </a:moveTo>
                <a:lnTo>
                  <a:pt x="38100" y="0"/>
                </a:lnTo>
                <a:lnTo>
                  <a:pt x="0" y="0"/>
                </a:lnTo>
                <a:lnTo>
                  <a:pt x="0" y="38100"/>
                </a:lnTo>
                <a:lnTo>
                  <a:pt x="0" y="56388"/>
                </a:lnTo>
                <a:lnTo>
                  <a:pt x="38100" y="56388"/>
                </a:lnTo>
                <a:lnTo>
                  <a:pt x="38100" y="38100"/>
                </a:lnTo>
                <a:lnTo>
                  <a:pt x="56388" y="38100"/>
                </a:lnTo>
                <a:lnTo>
                  <a:pt x="56388" y="0"/>
                </a:lnTo>
                <a:close/>
              </a:path>
            </a:pathLst>
          </a:custGeom>
          <a:solidFill>
            <a:srgbClr val="004980"/>
          </a:solidFill>
        </p:spPr>
        <p:txBody>
          <a:bodyPr wrap="square" lIns="0" tIns="0" rIns="0" bIns="0" rtlCol="0"/>
          <a:lstStyle/>
          <a:p>
            <a:endParaRPr sz="1628"/>
          </a:p>
        </p:txBody>
      </p:sp>
      <p:sp>
        <p:nvSpPr>
          <p:cNvPr id="18" name="bg object 18"/>
          <p:cNvSpPr/>
          <p:nvPr/>
        </p:nvSpPr>
        <p:spPr>
          <a:xfrm>
            <a:off x="939620" y="820700"/>
            <a:ext cx="20457" cy="17093"/>
          </a:xfrm>
          <a:custGeom>
            <a:avLst/>
            <a:gdLst/>
            <a:ahLst/>
            <a:cxnLst/>
            <a:rect l="l" t="t" r="r" b="b"/>
            <a:pathLst>
              <a:path w="18415" h="18415">
                <a:moveTo>
                  <a:pt x="18275" y="0"/>
                </a:moveTo>
                <a:lnTo>
                  <a:pt x="0" y="0"/>
                </a:lnTo>
                <a:lnTo>
                  <a:pt x="0" y="18288"/>
                </a:lnTo>
                <a:lnTo>
                  <a:pt x="18275" y="18288"/>
                </a:lnTo>
                <a:lnTo>
                  <a:pt x="18275" y="0"/>
                </a:lnTo>
                <a:close/>
              </a:path>
            </a:pathLst>
          </a:custGeom>
          <a:solidFill>
            <a:srgbClr val="003D6A"/>
          </a:solidFill>
        </p:spPr>
        <p:txBody>
          <a:bodyPr wrap="square" lIns="0" tIns="0" rIns="0" bIns="0" rtlCol="0"/>
          <a:lstStyle/>
          <a:p>
            <a:endParaRPr sz="1628"/>
          </a:p>
        </p:txBody>
      </p:sp>
      <p:sp>
        <p:nvSpPr>
          <p:cNvPr id="19" name="bg object 19"/>
          <p:cNvSpPr/>
          <p:nvPr/>
        </p:nvSpPr>
        <p:spPr>
          <a:xfrm>
            <a:off x="959934" y="768361"/>
            <a:ext cx="9960522" cy="17093"/>
          </a:xfrm>
          <a:custGeom>
            <a:avLst/>
            <a:gdLst/>
            <a:ahLst/>
            <a:cxnLst/>
            <a:rect l="l" t="t" r="r" b="b"/>
            <a:pathLst>
              <a:path w="8966200" h="18415">
                <a:moveTo>
                  <a:pt x="8965692" y="0"/>
                </a:moveTo>
                <a:lnTo>
                  <a:pt x="0" y="0"/>
                </a:lnTo>
                <a:lnTo>
                  <a:pt x="0" y="18288"/>
                </a:lnTo>
                <a:lnTo>
                  <a:pt x="8965692" y="18288"/>
                </a:lnTo>
                <a:lnTo>
                  <a:pt x="8965692" y="0"/>
                </a:lnTo>
                <a:close/>
              </a:path>
            </a:pathLst>
          </a:custGeom>
          <a:solidFill>
            <a:srgbClr val="159CFF"/>
          </a:solidFill>
        </p:spPr>
        <p:txBody>
          <a:bodyPr wrap="square" lIns="0" tIns="0" rIns="0" bIns="0" rtlCol="0"/>
          <a:lstStyle/>
          <a:p>
            <a:endParaRPr sz="1628"/>
          </a:p>
        </p:txBody>
      </p:sp>
      <p:sp>
        <p:nvSpPr>
          <p:cNvPr id="20" name="bg object 20"/>
          <p:cNvSpPr/>
          <p:nvPr/>
        </p:nvSpPr>
        <p:spPr>
          <a:xfrm>
            <a:off x="959934" y="785336"/>
            <a:ext cx="9960522" cy="35365"/>
          </a:xfrm>
          <a:custGeom>
            <a:avLst/>
            <a:gdLst/>
            <a:ahLst/>
            <a:cxnLst/>
            <a:rect l="l" t="t" r="r" b="b"/>
            <a:pathLst>
              <a:path w="8966200" h="38100">
                <a:moveTo>
                  <a:pt x="8965692" y="0"/>
                </a:moveTo>
                <a:lnTo>
                  <a:pt x="0" y="0"/>
                </a:lnTo>
                <a:lnTo>
                  <a:pt x="0" y="38100"/>
                </a:lnTo>
                <a:lnTo>
                  <a:pt x="8965692" y="38100"/>
                </a:lnTo>
                <a:lnTo>
                  <a:pt x="8965692" y="0"/>
                </a:lnTo>
                <a:close/>
              </a:path>
            </a:pathLst>
          </a:custGeom>
          <a:solidFill>
            <a:srgbClr val="004980"/>
          </a:solidFill>
        </p:spPr>
        <p:txBody>
          <a:bodyPr wrap="square" lIns="0" tIns="0" rIns="0" bIns="0" rtlCol="0"/>
          <a:lstStyle/>
          <a:p>
            <a:endParaRPr sz="1628"/>
          </a:p>
        </p:txBody>
      </p:sp>
      <p:sp>
        <p:nvSpPr>
          <p:cNvPr id="21" name="bg object 21"/>
          <p:cNvSpPr/>
          <p:nvPr/>
        </p:nvSpPr>
        <p:spPr>
          <a:xfrm>
            <a:off x="959934" y="820701"/>
            <a:ext cx="9960522" cy="17093"/>
          </a:xfrm>
          <a:custGeom>
            <a:avLst/>
            <a:gdLst/>
            <a:ahLst/>
            <a:cxnLst/>
            <a:rect l="l" t="t" r="r" b="b"/>
            <a:pathLst>
              <a:path w="8966200" h="18415">
                <a:moveTo>
                  <a:pt x="8965692" y="0"/>
                </a:moveTo>
                <a:lnTo>
                  <a:pt x="0" y="0"/>
                </a:lnTo>
                <a:lnTo>
                  <a:pt x="0" y="18288"/>
                </a:lnTo>
                <a:lnTo>
                  <a:pt x="8965692" y="18288"/>
                </a:lnTo>
                <a:lnTo>
                  <a:pt x="8965692" y="0"/>
                </a:lnTo>
                <a:close/>
              </a:path>
            </a:pathLst>
          </a:custGeom>
          <a:solidFill>
            <a:srgbClr val="003D6A"/>
          </a:solidFill>
        </p:spPr>
        <p:txBody>
          <a:bodyPr wrap="square" lIns="0" tIns="0" rIns="0" bIns="0" rtlCol="0"/>
          <a:lstStyle/>
          <a:p>
            <a:endParaRPr sz="1628"/>
          </a:p>
        </p:txBody>
      </p:sp>
      <p:sp>
        <p:nvSpPr>
          <p:cNvPr id="22" name="bg object 22"/>
          <p:cNvSpPr/>
          <p:nvPr/>
        </p:nvSpPr>
        <p:spPr>
          <a:xfrm>
            <a:off x="10919894" y="768360"/>
            <a:ext cx="83239" cy="69551"/>
          </a:xfrm>
          <a:custGeom>
            <a:avLst/>
            <a:gdLst/>
            <a:ahLst/>
            <a:cxnLst/>
            <a:rect l="l" t="t" r="r" b="b"/>
            <a:pathLst>
              <a:path w="74929" h="74930">
                <a:moveTo>
                  <a:pt x="74676" y="0"/>
                </a:moveTo>
                <a:lnTo>
                  <a:pt x="56388" y="0"/>
                </a:lnTo>
                <a:lnTo>
                  <a:pt x="0" y="0"/>
                </a:lnTo>
                <a:lnTo>
                  <a:pt x="0" y="18288"/>
                </a:lnTo>
                <a:lnTo>
                  <a:pt x="56388" y="18288"/>
                </a:lnTo>
                <a:lnTo>
                  <a:pt x="56388" y="74676"/>
                </a:lnTo>
                <a:lnTo>
                  <a:pt x="74676" y="74676"/>
                </a:lnTo>
                <a:lnTo>
                  <a:pt x="74676" y="18288"/>
                </a:lnTo>
                <a:lnTo>
                  <a:pt x="74676" y="0"/>
                </a:lnTo>
                <a:close/>
              </a:path>
            </a:pathLst>
          </a:custGeom>
          <a:solidFill>
            <a:srgbClr val="159CFF"/>
          </a:solidFill>
        </p:spPr>
        <p:txBody>
          <a:bodyPr wrap="square" lIns="0" tIns="0" rIns="0" bIns="0" rtlCol="0"/>
          <a:lstStyle/>
          <a:p>
            <a:endParaRPr sz="1628"/>
          </a:p>
        </p:txBody>
      </p:sp>
      <p:sp>
        <p:nvSpPr>
          <p:cNvPr id="23" name="bg object 23"/>
          <p:cNvSpPr/>
          <p:nvPr/>
        </p:nvSpPr>
        <p:spPr>
          <a:xfrm>
            <a:off x="10919893" y="785336"/>
            <a:ext cx="62782" cy="52457"/>
          </a:xfrm>
          <a:custGeom>
            <a:avLst/>
            <a:gdLst/>
            <a:ahLst/>
            <a:cxnLst/>
            <a:rect l="l" t="t" r="r" b="b"/>
            <a:pathLst>
              <a:path w="56515" h="56515">
                <a:moveTo>
                  <a:pt x="56388" y="0"/>
                </a:moveTo>
                <a:lnTo>
                  <a:pt x="18288" y="0"/>
                </a:lnTo>
                <a:lnTo>
                  <a:pt x="0" y="0"/>
                </a:lnTo>
                <a:lnTo>
                  <a:pt x="0" y="38100"/>
                </a:lnTo>
                <a:lnTo>
                  <a:pt x="18288" y="38100"/>
                </a:lnTo>
                <a:lnTo>
                  <a:pt x="18288" y="56388"/>
                </a:lnTo>
                <a:lnTo>
                  <a:pt x="56388" y="56388"/>
                </a:lnTo>
                <a:lnTo>
                  <a:pt x="56388" y="38100"/>
                </a:lnTo>
                <a:lnTo>
                  <a:pt x="56388" y="0"/>
                </a:lnTo>
                <a:close/>
              </a:path>
            </a:pathLst>
          </a:custGeom>
          <a:solidFill>
            <a:srgbClr val="004980"/>
          </a:solidFill>
        </p:spPr>
        <p:txBody>
          <a:bodyPr wrap="square" lIns="0" tIns="0" rIns="0" bIns="0" rtlCol="0"/>
          <a:lstStyle/>
          <a:p>
            <a:endParaRPr sz="1628"/>
          </a:p>
        </p:txBody>
      </p:sp>
      <p:sp>
        <p:nvSpPr>
          <p:cNvPr id="24" name="bg object 24"/>
          <p:cNvSpPr/>
          <p:nvPr/>
        </p:nvSpPr>
        <p:spPr>
          <a:xfrm>
            <a:off x="10919894" y="820700"/>
            <a:ext cx="20457" cy="17093"/>
          </a:xfrm>
          <a:custGeom>
            <a:avLst/>
            <a:gdLst/>
            <a:ahLst/>
            <a:cxnLst/>
            <a:rect l="l" t="t" r="r" b="b"/>
            <a:pathLst>
              <a:path w="18415" h="18415">
                <a:moveTo>
                  <a:pt x="18288" y="0"/>
                </a:moveTo>
                <a:lnTo>
                  <a:pt x="0" y="0"/>
                </a:lnTo>
                <a:lnTo>
                  <a:pt x="0" y="18288"/>
                </a:lnTo>
                <a:lnTo>
                  <a:pt x="18288" y="18288"/>
                </a:lnTo>
                <a:lnTo>
                  <a:pt x="18288" y="0"/>
                </a:lnTo>
                <a:close/>
              </a:path>
            </a:pathLst>
          </a:custGeom>
          <a:solidFill>
            <a:srgbClr val="003D6A"/>
          </a:solidFill>
        </p:spPr>
        <p:txBody>
          <a:bodyPr wrap="square" lIns="0" tIns="0" rIns="0" bIns="0" rtlCol="0"/>
          <a:lstStyle/>
          <a:p>
            <a:endParaRPr sz="1628"/>
          </a:p>
        </p:txBody>
      </p:sp>
      <p:sp>
        <p:nvSpPr>
          <p:cNvPr id="25" name="bg object 25"/>
          <p:cNvSpPr/>
          <p:nvPr/>
        </p:nvSpPr>
        <p:spPr>
          <a:xfrm>
            <a:off x="876977" y="837747"/>
            <a:ext cx="20457" cy="5344220"/>
          </a:xfrm>
          <a:custGeom>
            <a:avLst/>
            <a:gdLst/>
            <a:ahLst/>
            <a:cxnLst/>
            <a:rect l="l" t="t" r="r" b="b"/>
            <a:pathLst>
              <a:path w="18415" h="5757545">
                <a:moveTo>
                  <a:pt x="18287" y="0"/>
                </a:moveTo>
                <a:lnTo>
                  <a:pt x="0" y="0"/>
                </a:lnTo>
                <a:lnTo>
                  <a:pt x="0" y="5757037"/>
                </a:lnTo>
                <a:lnTo>
                  <a:pt x="18287" y="5757037"/>
                </a:lnTo>
                <a:lnTo>
                  <a:pt x="18287" y="0"/>
                </a:lnTo>
                <a:close/>
              </a:path>
            </a:pathLst>
          </a:custGeom>
          <a:solidFill>
            <a:srgbClr val="159CFF"/>
          </a:solidFill>
        </p:spPr>
        <p:txBody>
          <a:bodyPr wrap="square" lIns="0" tIns="0" rIns="0" bIns="0" rtlCol="0"/>
          <a:lstStyle/>
          <a:p>
            <a:endParaRPr sz="1628"/>
          </a:p>
        </p:txBody>
      </p:sp>
      <p:sp>
        <p:nvSpPr>
          <p:cNvPr id="26" name="bg object 26"/>
          <p:cNvSpPr/>
          <p:nvPr/>
        </p:nvSpPr>
        <p:spPr>
          <a:xfrm>
            <a:off x="897293" y="837747"/>
            <a:ext cx="42325" cy="5344220"/>
          </a:xfrm>
          <a:custGeom>
            <a:avLst/>
            <a:gdLst/>
            <a:ahLst/>
            <a:cxnLst/>
            <a:rect l="l" t="t" r="r" b="b"/>
            <a:pathLst>
              <a:path w="38100" h="5757545">
                <a:moveTo>
                  <a:pt x="38099" y="0"/>
                </a:moveTo>
                <a:lnTo>
                  <a:pt x="0" y="0"/>
                </a:lnTo>
                <a:lnTo>
                  <a:pt x="0" y="5757037"/>
                </a:lnTo>
                <a:lnTo>
                  <a:pt x="38099" y="5757037"/>
                </a:lnTo>
                <a:lnTo>
                  <a:pt x="38099" y="0"/>
                </a:lnTo>
                <a:close/>
              </a:path>
            </a:pathLst>
          </a:custGeom>
          <a:solidFill>
            <a:srgbClr val="004980"/>
          </a:solidFill>
        </p:spPr>
        <p:txBody>
          <a:bodyPr wrap="square" lIns="0" tIns="0" rIns="0" bIns="0" rtlCol="0"/>
          <a:lstStyle/>
          <a:p>
            <a:endParaRPr sz="1628"/>
          </a:p>
        </p:txBody>
      </p:sp>
      <p:sp>
        <p:nvSpPr>
          <p:cNvPr id="27" name="bg object 27"/>
          <p:cNvSpPr/>
          <p:nvPr/>
        </p:nvSpPr>
        <p:spPr>
          <a:xfrm>
            <a:off x="939619" y="837747"/>
            <a:ext cx="20457" cy="5344220"/>
          </a:xfrm>
          <a:custGeom>
            <a:avLst/>
            <a:gdLst/>
            <a:ahLst/>
            <a:cxnLst/>
            <a:rect l="l" t="t" r="r" b="b"/>
            <a:pathLst>
              <a:path w="18415" h="5757545">
                <a:moveTo>
                  <a:pt x="18287" y="0"/>
                </a:moveTo>
                <a:lnTo>
                  <a:pt x="0" y="0"/>
                </a:lnTo>
                <a:lnTo>
                  <a:pt x="0" y="5757037"/>
                </a:lnTo>
                <a:lnTo>
                  <a:pt x="18287" y="5757037"/>
                </a:lnTo>
                <a:lnTo>
                  <a:pt x="18287" y="0"/>
                </a:lnTo>
                <a:close/>
              </a:path>
            </a:pathLst>
          </a:custGeom>
          <a:solidFill>
            <a:srgbClr val="003D6A"/>
          </a:solidFill>
        </p:spPr>
        <p:txBody>
          <a:bodyPr wrap="square" lIns="0" tIns="0" rIns="0" bIns="0" rtlCol="0"/>
          <a:lstStyle/>
          <a:p>
            <a:endParaRPr sz="1628"/>
          </a:p>
        </p:txBody>
      </p:sp>
      <p:sp>
        <p:nvSpPr>
          <p:cNvPr id="28" name="bg object 28"/>
          <p:cNvSpPr/>
          <p:nvPr/>
        </p:nvSpPr>
        <p:spPr>
          <a:xfrm>
            <a:off x="10982535" y="837747"/>
            <a:ext cx="20457" cy="5344220"/>
          </a:xfrm>
          <a:custGeom>
            <a:avLst/>
            <a:gdLst/>
            <a:ahLst/>
            <a:cxnLst/>
            <a:rect l="l" t="t" r="r" b="b"/>
            <a:pathLst>
              <a:path w="18415" h="5757545">
                <a:moveTo>
                  <a:pt x="18288" y="0"/>
                </a:moveTo>
                <a:lnTo>
                  <a:pt x="0" y="0"/>
                </a:lnTo>
                <a:lnTo>
                  <a:pt x="0" y="5757037"/>
                </a:lnTo>
                <a:lnTo>
                  <a:pt x="18288" y="5757037"/>
                </a:lnTo>
                <a:lnTo>
                  <a:pt x="18288" y="0"/>
                </a:lnTo>
                <a:close/>
              </a:path>
            </a:pathLst>
          </a:custGeom>
          <a:solidFill>
            <a:srgbClr val="159CFF"/>
          </a:solidFill>
        </p:spPr>
        <p:txBody>
          <a:bodyPr wrap="square" lIns="0" tIns="0" rIns="0" bIns="0" rtlCol="0"/>
          <a:lstStyle/>
          <a:p>
            <a:endParaRPr sz="1628"/>
          </a:p>
        </p:txBody>
      </p:sp>
      <p:sp>
        <p:nvSpPr>
          <p:cNvPr id="29" name="bg object 29"/>
          <p:cNvSpPr/>
          <p:nvPr/>
        </p:nvSpPr>
        <p:spPr>
          <a:xfrm>
            <a:off x="10940210" y="837747"/>
            <a:ext cx="42325" cy="5344220"/>
          </a:xfrm>
          <a:custGeom>
            <a:avLst/>
            <a:gdLst/>
            <a:ahLst/>
            <a:cxnLst/>
            <a:rect l="l" t="t" r="r" b="b"/>
            <a:pathLst>
              <a:path w="38100" h="5757545">
                <a:moveTo>
                  <a:pt x="38100" y="0"/>
                </a:moveTo>
                <a:lnTo>
                  <a:pt x="0" y="0"/>
                </a:lnTo>
                <a:lnTo>
                  <a:pt x="0" y="5757037"/>
                </a:lnTo>
                <a:lnTo>
                  <a:pt x="38100" y="5757037"/>
                </a:lnTo>
                <a:lnTo>
                  <a:pt x="38100" y="0"/>
                </a:lnTo>
                <a:close/>
              </a:path>
            </a:pathLst>
          </a:custGeom>
          <a:solidFill>
            <a:srgbClr val="004980"/>
          </a:solidFill>
        </p:spPr>
        <p:txBody>
          <a:bodyPr wrap="square" lIns="0" tIns="0" rIns="0" bIns="0" rtlCol="0"/>
          <a:lstStyle/>
          <a:p>
            <a:endParaRPr sz="1628"/>
          </a:p>
        </p:txBody>
      </p:sp>
      <p:sp>
        <p:nvSpPr>
          <p:cNvPr id="30" name="bg object 30"/>
          <p:cNvSpPr/>
          <p:nvPr/>
        </p:nvSpPr>
        <p:spPr>
          <a:xfrm>
            <a:off x="10919894" y="837747"/>
            <a:ext cx="20457" cy="5344220"/>
          </a:xfrm>
          <a:custGeom>
            <a:avLst/>
            <a:gdLst/>
            <a:ahLst/>
            <a:cxnLst/>
            <a:rect l="l" t="t" r="r" b="b"/>
            <a:pathLst>
              <a:path w="18415" h="5757545">
                <a:moveTo>
                  <a:pt x="18288" y="0"/>
                </a:moveTo>
                <a:lnTo>
                  <a:pt x="0" y="0"/>
                </a:lnTo>
                <a:lnTo>
                  <a:pt x="0" y="5757037"/>
                </a:lnTo>
                <a:lnTo>
                  <a:pt x="18288" y="5757037"/>
                </a:lnTo>
                <a:lnTo>
                  <a:pt x="18288" y="0"/>
                </a:lnTo>
                <a:close/>
              </a:path>
            </a:pathLst>
          </a:custGeom>
          <a:solidFill>
            <a:srgbClr val="003D6A"/>
          </a:solidFill>
        </p:spPr>
        <p:txBody>
          <a:bodyPr wrap="square" lIns="0" tIns="0" rIns="0" bIns="0" rtlCol="0"/>
          <a:lstStyle/>
          <a:p>
            <a:endParaRPr sz="1628"/>
          </a:p>
        </p:txBody>
      </p:sp>
      <p:sp>
        <p:nvSpPr>
          <p:cNvPr id="31" name="bg object 31"/>
          <p:cNvSpPr/>
          <p:nvPr/>
        </p:nvSpPr>
        <p:spPr>
          <a:xfrm>
            <a:off x="876979" y="6181506"/>
            <a:ext cx="83239" cy="69551"/>
          </a:xfrm>
          <a:custGeom>
            <a:avLst/>
            <a:gdLst/>
            <a:ahLst/>
            <a:cxnLst/>
            <a:rect l="l" t="t" r="r" b="b"/>
            <a:pathLst>
              <a:path w="74930" h="74929">
                <a:moveTo>
                  <a:pt x="74663" y="56388"/>
                </a:moveTo>
                <a:lnTo>
                  <a:pt x="18275" y="56388"/>
                </a:lnTo>
                <a:lnTo>
                  <a:pt x="18275" y="0"/>
                </a:lnTo>
                <a:lnTo>
                  <a:pt x="0" y="0"/>
                </a:lnTo>
                <a:lnTo>
                  <a:pt x="0" y="56388"/>
                </a:lnTo>
                <a:lnTo>
                  <a:pt x="0" y="74676"/>
                </a:lnTo>
                <a:lnTo>
                  <a:pt x="18275" y="74676"/>
                </a:lnTo>
                <a:lnTo>
                  <a:pt x="74663" y="74676"/>
                </a:lnTo>
                <a:lnTo>
                  <a:pt x="74663" y="56388"/>
                </a:lnTo>
                <a:close/>
              </a:path>
            </a:pathLst>
          </a:custGeom>
          <a:solidFill>
            <a:srgbClr val="159CFF"/>
          </a:solidFill>
        </p:spPr>
        <p:txBody>
          <a:bodyPr wrap="square" lIns="0" tIns="0" rIns="0" bIns="0" rtlCol="0"/>
          <a:lstStyle/>
          <a:p>
            <a:endParaRPr sz="1628"/>
          </a:p>
        </p:txBody>
      </p:sp>
      <p:sp>
        <p:nvSpPr>
          <p:cNvPr id="32" name="bg object 32"/>
          <p:cNvSpPr/>
          <p:nvPr/>
        </p:nvSpPr>
        <p:spPr>
          <a:xfrm>
            <a:off x="897294" y="6181497"/>
            <a:ext cx="62782" cy="52457"/>
          </a:xfrm>
          <a:custGeom>
            <a:avLst/>
            <a:gdLst/>
            <a:ahLst/>
            <a:cxnLst/>
            <a:rect l="l" t="t" r="r" b="b"/>
            <a:pathLst>
              <a:path w="56515" h="56515">
                <a:moveTo>
                  <a:pt x="56388" y="18288"/>
                </a:moveTo>
                <a:lnTo>
                  <a:pt x="38100" y="18288"/>
                </a:lnTo>
                <a:lnTo>
                  <a:pt x="38100" y="0"/>
                </a:lnTo>
                <a:lnTo>
                  <a:pt x="0" y="0"/>
                </a:lnTo>
                <a:lnTo>
                  <a:pt x="0" y="18288"/>
                </a:lnTo>
                <a:lnTo>
                  <a:pt x="0" y="56388"/>
                </a:lnTo>
                <a:lnTo>
                  <a:pt x="38100" y="56388"/>
                </a:lnTo>
                <a:lnTo>
                  <a:pt x="56388" y="56388"/>
                </a:lnTo>
                <a:lnTo>
                  <a:pt x="56388" y="18288"/>
                </a:lnTo>
                <a:close/>
              </a:path>
            </a:pathLst>
          </a:custGeom>
          <a:solidFill>
            <a:srgbClr val="004980"/>
          </a:solidFill>
        </p:spPr>
        <p:txBody>
          <a:bodyPr wrap="square" lIns="0" tIns="0" rIns="0" bIns="0" rtlCol="0"/>
          <a:lstStyle/>
          <a:p>
            <a:endParaRPr sz="1628"/>
          </a:p>
        </p:txBody>
      </p:sp>
      <p:sp>
        <p:nvSpPr>
          <p:cNvPr id="33" name="bg object 33"/>
          <p:cNvSpPr/>
          <p:nvPr/>
        </p:nvSpPr>
        <p:spPr>
          <a:xfrm>
            <a:off x="939620" y="6181495"/>
            <a:ext cx="20457" cy="17093"/>
          </a:xfrm>
          <a:custGeom>
            <a:avLst/>
            <a:gdLst/>
            <a:ahLst/>
            <a:cxnLst/>
            <a:rect l="l" t="t" r="r" b="b"/>
            <a:pathLst>
              <a:path w="18415" h="18415">
                <a:moveTo>
                  <a:pt x="18275" y="0"/>
                </a:moveTo>
                <a:lnTo>
                  <a:pt x="0" y="0"/>
                </a:lnTo>
                <a:lnTo>
                  <a:pt x="0" y="18288"/>
                </a:lnTo>
                <a:lnTo>
                  <a:pt x="18275" y="18288"/>
                </a:lnTo>
                <a:lnTo>
                  <a:pt x="18275" y="0"/>
                </a:lnTo>
                <a:close/>
              </a:path>
            </a:pathLst>
          </a:custGeom>
          <a:solidFill>
            <a:srgbClr val="003D6A"/>
          </a:solidFill>
        </p:spPr>
        <p:txBody>
          <a:bodyPr wrap="square" lIns="0" tIns="0" rIns="0" bIns="0" rtlCol="0"/>
          <a:lstStyle/>
          <a:p>
            <a:endParaRPr sz="1628"/>
          </a:p>
        </p:txBody>
      </p:sp>
      <p:sp>
        <p:nvSpPr>
          <p:cNvPr id="34" name="bg object 34"/>
          <p:cNvSpPr/>
          <p:nvPr/>
        </p:nvSpPr>
        <p:spPr>
          <a:xfrm>
            <a:off x="959934" y="6233835"/>
            <a:ext cx="9960522" cy="17093"/>
          </a:xfrm>
          <a:custGeom>
            <a:avLst/>
            <a:gdLst/>
            <a:ahLst/>
            <a:cxnLst/>
            <a:rect l="l" t="t" r="r" b="b"/>
            <a:pathLst>
              <a:path w="8966200" h="18415">
                <a:moveTo>
                  <a:pt x="8965692" y="0"/>
                </a:moveTo>
                <a:lnTo>
                  <a:pt x="0" y="0"/>
                </a:lnTo>
                <a:lnTo>
                  <a:pt x="0" y="18288"/>
                </a:lnTo>
                <a:lnTo>
                  <a:pt x="8965692" y="18288"/>
                </a:lnTo>
                <a:lnTo>
                  <a:pt x="8965692" y="0"/>
                </a:lnTo>
                <a:close/>
              </a:path>
            </a:pathLst>
          </a:custGeom>
          <a:solidFill>
            <a:srgbClr val="159CFF"/>
          </a:solidFill>
        </p:spPr>
        <p:txBody>
          <a:bodyPr wrap="square" lIns="0" tIns="0" rIns="0" bIns="0" rtlCol="0"/>
          <a:lstStyle/>
          <a:p>
            <a:endParaRPr sz="1628"/>
          </a:p>
        </p:txBody>
      </p:sp>
      <p:sp>
        <p:nvSpPr>
          <p:cNvPr id="35" name="bg object 35"/>
          <p:cNvSpPr/>
          <p:nvPr/>
        </p:nvSpPr>
        <p:spPr>
          <a:xfrm>
            <a:off x="959934" y="6198470"/>
            <a:ext cx="9960522" cy="35365"/>
          </a:xfrm>
          <a:custGeom>
            <a:avLst/>
            <a:gdLst/>
            <a:ahLst/>
            <a:cxnLst/>
            <a:rect l="l" t="t" r="r" b="b"/>
            <a:pathLst>
              <a:path w="8966200" h="38100">
                <a:moveTo>
                  <a:pt x="8965692" y="0"/>
                </a:moveTo>
                <a:lnTo>
                  <a:pt x="0" y="0"/>
                </a:lnTo>
                <a:lnTo>
                  <a:pt x="0" y="38100"/>
                </a:lnTo>
                <a:lnTo>
                  <a:pt x="8965692" y="38100"/>
                </a:lnTo>
                <a:lnTo>
                  <a:pt x="8965692" y="0"/>
                </a:lnTo>
                <a:close/>
              </a:path>
            </a:pathLst>
          </a:custGeom>
          <a:solidFill>
            <a:srgbClr val="004980"/>
          </a:solidFill>
        </p:spPr>
        <p:txBody>
          <a:bodyPr wrap="square" lIns="0" tIns="0" rIns="0" bIns="0" rtlCol="0"/>
          <a:lstStyle/>
          <a:p>
            <a:endParaRPr sz="1628"/>
          </a:p>
        </p:txBody>
      </p:sp>
      <p:sp>
        <p:nvSpPr>
          <p:cNvPr id="36" name="bg object 36"/>
          <p:cNvSpPr/>
          <p:nvPr/>
        </p:nvSpPr>
        <p:spPr>
          <a:xfrm>
            <a:off x="959934" y="6181495"/>
            <a:ext cx="9960522" cy="17093"/>
          </a:xfrm>
          <a:custGeom>
            <a:avLst/>
            <a:gdLst/>
            <a:ahLst/>
            <a:cxnLst/>
            <a:rect l="l" t="t" r="r" b="b"/>
            <a:pathLst>
              <a:path w="8966200" h="18415">
                <a:moveTo>
                  <a:pt x="8965692" y="0"/>
                </a:moveTo>
                <a:lnTo>
                  <a:pt x="0" y="0"/>
                </a:lnTo>
                <a:lnTo>
                  <a:pt x="0" y="18287"/>
                </a:lnTo>
                <a:lnTo>
                  <a:pt x="8965692" y="18287"/>
                </a:lnTo>
                <a:lnTo>
                  <a:pt x="8965692" y="0"/>
                </a:lnTo>
                <a:close/>
              </a:path>
            </a:pathLst>
          </a:custGeom>
          <a:solidFill>
            <a:srgbClr val="003D6A"/>
          </a:solidFill>
        </p:spPr>
        <p:txBody>
          <a:bodyPr wrap="square" lIns="0" tIns="0" rIns="0" bIns="0" rtlCol="0"/>
          <a:lstStyle/>
          <a:p>
            <a:endParaRPr sz="1628"/>
          </a:p>
        </p:txBody>
      </p:sp>
      <p:sp>
        <p:nvSpPr>
          <p:cNvPr id="37" name="bg object 37"/>
          <p:cNvSpPr/>
          <p:nvPr/>
        </p:nvSpPr>
        <p:spPr>
          <a:xfrm>
            <a:off x="10919894" y="6181506"/>
            <a:ext cx="83239" cy="69551"/>
          </a:xfrm>
          <a:custGeom>
            <a:avLst/>
            <a:gdLst/>
            <a:ahLst/>
            <a:cxnLst/>
            <a:rect l="l" t="t" r="r" b="b"/>
            <a:pathLst>
              <a:path w="74929" h="74929">
                <a:moveTo>
                  <a:pt x="74676" y="0"/>
                </a:moveTo>
                <a:lnTo>
                  <a:pt x="56388" y="0"/>
                </a:lnTo>
                <a:lnTo>
                  <a:pt x="56388" y="56388"/>
                </a:lnTo>
                <a:lnTo>
                  <a:pt x="0" y="56388"/>
                </a:lnTo>
                <a:lnTo>
                  <a:pt x="0" y="74676"/>
                </a:lnTo>
                <a:lnTo>
                  <a:pt x="56388" y="74676"/>
                </a:lnTo>
                <a:lnTo>
                  <a:pt x="74676" y="74676"/>
                </a:lnTo>
                <a:lnTo>
                  <a:pt x="74676" y="56388"/>
                </a:lnTo>
                <a:lnTo>
                  <a:pt x="74676" y="0"/>
                </a:lnTo>
                <a:close/>
              </a:path>
            </a:pathLst>
          </a:custGeom>
          <a:solidFill>
            <a:srgbClr val="159CFF"/>
          </a:solidFill>
        </p:spPr>
        <p:txBody>
          <a:bodyPr wrap="square" lIns="0" tIns="0" rIns="0" bIns="0" rtlCol="0"/>
          <a:lstStyle/>
          <a:p>
            <a:endParaRPr sz="1628"/>
          </a:p>
        </p:txBody>
      </p:sp>
      <p:sp>
        <p:nvSpPr>
          <p:cNvPr id="38" name="bg object 38"/>
          <p:cNvSpPr/>
          <p:nvPr/>
        </p:nvSpPr>
        <p:spPr>
          <a:xfrm>
            <a:off x="10919893" y="6181497"/>
            <a:ext cx="62782" cy="52457"/>
          </a:xfrm>
          <a:custGeom>
            <a:avLst/>
            <a:gdLst/>
            <a:ahLst/>
            <a:cxnLst/>
            <a:rect l="l" t="t" r="r" b="b"/>
            <a:pathLst>
              <a:path w="56515" h="56515">
                <a:moveTo>
                  <a:pt x="56388" y="0"/>
                </a:moveTo>
                <a:lnTo>
                  <a:pt x="18288" y="0"/>
                </a:lnTo>
                <a:lnTo>
                  <a:pt x="18288" y="18288"/>
                </a:lnTo>
                <a:lnTo>
                  <a:pt x="0" y="18288"/>
                </a:lnTo>
                <a:lnTo>
                  <a:pt x="0" y="56388"/>
                </a:lnTo>
                <a:lnTo>
                  <a:pt x="18288" y="56388"/>
                </a:lnTo>
                <a:lnTo>
                  <a:pt x="56388" y="56388"/>
                </a:lnTo>
                <a:lnTo>
                  <a:pt x="56388" y="18288"/>
                </a:lnTo>
                <a:lnTo>
                  <a:pt x="56388" y="0"/>
                </a:lnTo>
                <a:close/>
              </a:path>
            </a:pathLst>
          </a:custGeom>
          <a:solidFill>
            <a:srgbClr val="004980"/>
          </a:solidFill>
        </p:spPr>
        <p:txBody>
          <a:bodyPr wrap="square" lIns="0" tIns="0" rIns="0" bIns="0" rtlCol="0"/>
          <a:lstStyle/>
          <a:p>
            <a:endParaRPr sz="1628"/>
          </a:p>
        </p:txBody>
      </p:sp>
      <p:sp>
        <p:nvSpPr>
          <p:cNvPr id="39" name="bg object 39"/>
          <p:cNvSpPr/>
          <p:nvPr/>
        </p:nvSpPr>
        <p:spPr>
          <a:xfrm>
            <a:off x="10919894" y="6181495"/>
            <a:ext cx="20457" cy="17093"/>
          </a:xfrm>
          <a:custGeom>
            <a:avLst/>
            <a:gdLst/>
            <a:ahLst/>
            <a:cxnLst/>
            <a:rect l="l" t="t" r="r" b="b"/>
            <a:pathLst>
              <a:path w="18415" h="18415">
                <a:moveTo>
                  <a:pt x="18288" y="0"/>
                </a:moveTo>
                <a:lnTo>
                  <a:pt x="0" y="0"/>
                </a:lnTo>
                <a:lnTo>
                  <a:pt x="0" y="18288"/>
                </a:lnTo>
                <a:lnTo>
                  <a:pt x="18288" y="18288"/>
                </a:lnTo>
                <a:lnTo>
                  <a:pt x="18288" y="0"/>
                </a:lnTo>
                <a:close/>
              </a:path>
            </a:pathLst>
          </a:custGeom>
          <a:solidFill>
            <a:srgbClr val="003D6A"/>
          </a:solidFill>
        </p:spPr>
        <p:txBody>
          <a:bodyPr wrap="square" lIns="0" tIns="0" rIns="0" bIns="0" rtlCol="0"/>
          <a:lstStyle/>
          <a:p>
            <a:endParaRPr sz="1628"/>
          </a:p>
        </p:txBody>
      </p:sp>
      <p:pic>
        <p:nvPicPr>
          <p:cNvPr id="40" name="bg object 4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38645" y="1263510"/>
            <a:ext cx="5162006" cy="4346169"/>
          </a:xfrm>
          <a:prstGeom prst="rect">
            <a:avLst/>
          </a:prstGeom>
        </p:spPr>
      </p:pic>
      <p:pic>
        <p:nvPicPr>
          <p:cNvPr id="41" name="bg object 4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99895" y="2396324"/>
            <a:ext cx="5068862" cy="290840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03276" y="1186609"/>
            <a:ext cx="9672711" cy="67907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781890" y="3931158"/>
            <a:ext cx="8315484" cy="2842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41626" y="2695533"/>
            <a:ext cx="7796012" cy="614192"/>
          </a:xfrm>
        </p:spPr>
        <p:txBody>
          <a:bodyPr lIns="0" tIns="0" rIns="0" bIns="0"/>
          <a:lstStyle>
            <a:lvl1pPr>
              <a:defRPr sz="3889" b="0" i="0">
                <a:solidFill>
                  <a:srgbClr val="FF0000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41626" y="2695533"/>
            <a:ext cx="7796012" cy="614192"/>
          </a:xfrm>
        </p:spPr>
        <p:txBody>
          <a:bodyPr lIns="0" tIns="0" rIns="0" bIns="0"/>
          <a:lstStyle>
            <a:lvl1pPr>
              <a:defRPr sz="3889" b="0" i="0">
                <a:solidFill>
                  <a:srgbClr val="FF0000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93965" y="1614584"/>
            <a:ext cx="5167479" cy="2842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117822" y="1614584"/>
            <a:ext cx="5167479" cy="2842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8/5/2024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41626" y="2695533"/>
            <a:ext cx="7796012" cy="614192"/>
          </a:xfrm>
        </p:spPr>
        <p:txBody>
          <a:bodyPr lIns="0" tIns="0" rIns="0" bIns="0"/>
          <a:lstStyle>
            <a:lvl1pPr>
              <a:defRPr sz="3889" b="0" i="0">
                <a:solidFill>
                  <a:srgbClr val="FF0000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8/5/2024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8/5/2024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876979" y="768360"/>
            <a:ext cx="83239" cy="69551"/>
          </a:xfrm>
          <a:custGeom>
            <a:avLst/>
            <a:gdLst/>
            <a:ahLst/>
            <a:cxnLst/>
            <a:rect l="l" t="t" r="r" b="b"/>
            <a:pathLst>
              <a:path w="74930" h="74930">
                <a:moveTo>
                  <a:pt x="74663" y="0"/>
                </a:moveTo>
                <a:lnTo>
                  <a:pt x="18275" y="0"/>
                </a:lnTo>
                <a:lnTo>
                  <a:pt x="0" y="0"/>
                </a:lnTo>
                <a:lnTo>
                  <a:pt x="0" y="18288"/>
                </a:lnTo>
                <a:lnTo>
                  <a:pt x="0" y="74676"/>
                </a:lnTo>
                <a:lnTo>
                  <a:pt x="18275" y="74676"/>
                </a:lnTo>
                <a:lnTo>
                  <a:pt x="18275" y="18288"/>
                </a:lnTo>
                <a:lnTo>
                  <a:pt x="74663" y="18288"/>
                </a:lnTo>
                <a:lnTo>
                  <a:pt x="74663" y="0"/>
                </a:lnTo>
                <a:close/>
              </a:path>
            </a:pathLst>
          </a:custGeom>
          <a:solidFill>
            <a:srgbClr val="159CFF"/>
          </a:solidFill>
        </p:spPr>
        <p:txBody>
          <a:bodyPr wrap="square" lIns="0" tIns="0" rIns="0" bIns="0" rtlCol="0"/>
          <a:lstStyle/>
          <a:p>
            <a:endParaRPr sz="1628"/>
          </a:p>
        </p:txBody>
      </p:sp>
      <p:sp>
        <p:nvSpPr>
          <p:cNvPr id="17" name="bg object 17"/>
          <p:cNvSpPr/>
          <p:nvPr/>
        </p:nvSpPr>
        <p:spPr>
          <a:xfrm>
            <a:off x="897294" y="785336"/>
            <a:ext cx="62782" cy="52457"/>
          </a:xfrm>
          <a:custGeom>
            <a:avLst/>
            <a:gdLst/>
            <a:ahLst/>
            <a:cxnLst/>
            <a:rect l="l" t="t" r="r" b="b"/>
            <a:pathLst>
              <a:path w="56515" h="56515">
                <a:moveTo>
                  <a:pt x="56388" y="0"/>
                </a:moveTo>
                <a:lnTo>
                  <a:pt x="38100" y="0"/>
                </a:lnTo>
                <a:lnTo>
                  <a:pt x="0" y="0"/>
                </a:lnTo>
                <a:lnTo>
                  <a:pt x="0" y="38100"/>
                </a:lnTo>
                <a:lnTo>
                  <a:pt x="0" y="56388"/>
                </a:lnTo>
                <a:lnTo>
                  <a:pt x="38100" y="56388"/>
                </a:lnTo>
                <a:lnTo>
                  <a:pt x="38100" y="38100"/>
                </a:lnTo>
                <a:lnTo>
                  <a:pt x="56388" y="38100"/>
                </a:lnTo>
                <a:lnTo>
                  <a:pt x="56388" y="0"/>
                </a:lnTo>
                <a:close/>
              </a:path>
            </a:pathLst>
          </a:custGeom>
          <a:solidFill>
            <a:srgbClr val="004980"/>
          </a:solidFill>
        </p:spPr>
        <p:txBody>
          <a:bodyPr wrap="square" lIns="0" tIns="0" rIns="0" bIns="0" rtlCol="0"/>
          <a:lstStyle/>
          <a:p>
            <a:endParaRPr sz="1628"/>
          </a:p>
        </p:txBody>
      </p:sp>
      <p:sp>
        <p:nvSpPr>
          <p:cNvPr id="18" name="bg object 18"/>
          <p:cNvSpPr/>
          <p:nvPr/>
        </p:nvSpPr>
        <p:spPr>
          <a:xfrm>
            <a:off x="939620" y="820700"/>
            <a:ext cx="20457" cy="17093"/>
          </a:xfrm>
          <a:custGeom>
            <a:avLst/>
            <a:gdLst/>
            <a:ahLst/>
            <a:cxnLst/>
            <a:rect l="l" t="t" r="r" b="b"/>
            <a:pathLst>
              <a:path w="18415" h="18415">
                <a:moveTo>
                  <a:pt x="18275" y="0"/>
                </a:moveTo>
                <a:lnTo>
                  <a:pt x="0" y="0"/>
                </a:lnTo>
                <a:lnTo>
                  <a:pt x="0" y="18288"/>
                </a:lnTo>
                <a:lnTo>
                  <a:pt x="18275" y="18288"/>
                </a:lnTo>
                <a:lnTo>
                  <a:pt x="18275" y="0"/>
                </a:lnTo>
                <a:close/>
              </a:path>
            </a:pathLst>
          </a:custGeom>
          <a:solidFill>
            <a:srgbClr val="003D6A"/>
          </a:solidFill>
        </p:spPr>
        <p:txBody>
          <a:bodyPr wrap="square" lIns="0" tIns="0" rIns="0" bIns="0" rtlCol="0"/>
          <a:lstStyle/>
          <a:p>
            <a:endParaRPr sz="1628"/>
          </a:p>
        </p:txBody>
      </p:sp>
      <p:sp>
        <p:nvSpPr>
          <p:cNvPr id="19" name="bg object 19"/>
          <p:cNvSpPr/>
          <p:nvPr/>
        </p:nvSpPr>
        <p:spPr>
          <a:xfrm>
            <a:off x="959934" y="768361"/>
            <a:ext cx="9960522" cy="17093"/>
          </a:xfrm>
          <a:custGeom>
            <a:avLst/>
            <a:gdLst/>
            <a:ahLst/>
            <a:cxnLst/>
            <a:rect l="l" t="t" r="r" b="b"/>
            <a:pathLst>
              <a:path w="8966200" h="18415">
                <a:moveTo>
                  <a:pt x="8965692" y="0"/>
                </a:moveTo>
                <a:lnTo>
                  <a:pt x="0" y="0"/>
                </a:lnTo>
                <a:lnTo>
                  <a:pt x="0" y="18288"/>
                </a:lnTo>
                <a:lnTo>
                  <a:pt x="8965692" y="18288"/>
                </a:lnTo>
                <a:lnTo>
                  <a:pt x="8965692" y="0"/>
                </a:lnTo>
                <a:close/>
              </a:path>
            </a:pathLst>
          </a:custGeom>
          <a:solidFill>
            <a:srgbClr val="159CFF"/>
          </a:solidFill>
        </p:spPr>
        <p:txBody>
          <a:bodyPr wrap="square" lIns="0" tIns="0" rIns="0" bIns="0" rtlCol="0"/>
          <a:lstStyle/>
          <a:p>
            <a:endParaRPr sz="1628"/>
          </a:p>
        </p:txBody>
      </p:sp>
      <p:sp>
        <p:nvSpPr>
          <p:cNvPr id="20" name="bg object 20"/>
          <p:cNvSpPr/>
          <p:nvPr/>
        </p:nvSpPr>
        <p:spPr>
          <a:xfrm>
            <a:off x="959934" y="785336"/>
            <a:ext cx="9960522" cy="35365"/>
          </a:xfrm>
          <a:custGeom>
            <a:avLst/>
            <a:gdLst/>
            <a:ahLst/>
            <a:cxnLst/>
            <a:rect l="l" t="t" r="r" b="b"/>
            <a:pathLst>
              <a:path w="8966200" h="38100">
                <a:moveTo>
                  <a:pt x="8965692" y="0"/>
                </a:moveTo>
                <a:lnTo>
                  <a:pt x="0" y="0"/>
                </a:lnTo>
                <a:lnTo>
                  <a:pt x="0" y="38100"/>
                </a:lnTo>
                <a:lnTo>
                  <a:pt x="8965692" y="38100"/>
                </a:lnTo>
                <a:lnTo>
                  <a:pt x="8965692" y="0"/>
                </a:lnTo>
                <a:close/>
              </a:path>
            </a:pathLst>
          </a:custGeom>
          <a:solidFill>
            <a:srgbClr val="004980"/>
          </a:solidFill>
        </p:spPr>
        <p:txBody>
          <a:bodyPr wrap="square" lIns="0" tIns="0" rIns="0" bIns="0" rtlCol="0"/>
          <a:lstStyle/>
          <a:p>
            <a:endParaRPr sz="1628"/>
          </a:p>
        </p:txBody>
      </p:sp>
      <p:sp>
        <p:nvSpPr>
          <p:cNvPr id="21" name="bg object 21"/>
          <p:cNvSpPr/>
          <p:nvPr/>
        </p:nvSpPr>
        <p:spPr>
          <a:xfrm>
            <a:off x="959934" y="820701"/>
            <a:ext cx="9960522" cy="17093"/>
          </a:xfrm>
          <a:custGeom>
            <a:avLst/>
            <a:gdLst/>
            <a:ahLst/>
            <a:cxnLst/>
            <a:rect l="l" t="t" r="r" b="b"/>
            <a:pathLst>
              <a:path w="8966200" h="18415">
                <a:moveTo>
                  <a:pt x="8965692" y="0"/>
                </a:moveTo>
                <a:lnTo>
                  <a:pt x="0" y="0"/>
                </a:lnTo>
                <a:lnTo>
                  <a:pt x="0" y="18288"/>
                </a:lnTo>
                <a:lnTo>
                  <a:pt x="8965692" y="18288"/>
                </a:lnTo>
                <a:lnTo>
                  <a:pt x="8965692" y="0"/>
                </a:lnTo>
                <a:close/>
              </a:path>
            </a:pathLst>
          </a:custGeom>
          <a:solidFill>
            <a:srgbClr val="003D6A"/>
          </a:solidFill>
        </p:spPr>
        <p:txBody>
          <a:bodyPr wrap="square" lIns="0" tIns="0" rIns="0" bIns="0" rtlCol="0"/>
          <a:lstStyle/>
          <a:p>
            <a:endParaRPr sz="1628"/>
          </a:p>
        </p:txBody>
      </p:sp>
      <p:sp>
        <p:nvSpPr>
          <p:cNvPr id="22" name="bg object 22"/>
          <p:cNvSpPr/>
          <p:nvPr/>
        </p:nvSpPr>
        <p:spPr>
          <a:xfrm>
            <a:off x="10919894" y="768360"/>
            <a:ext cx="83239" cy="69551"/>
          </a:xfrm>
          <a:custGeom>
            <a:avLst/>
            <a:gdLst/>
            <a:ahLst/>
            <a:cxnLst/>
            <a:rect l="l" t="t" r="r" b="b"/>
            <a:pathLst>
              <a:path w="74929" h="74930">
                <a:moveTo>
                  <a:pt x="74676" y="0"/>
                </a:moveTo>
                <a:lnTo>
                  <a:pt x="56388" y="0"/>
                </a:lnTo>
                <a:lnTo>
                  <a:pt x="0" y="0"/>
                </a:lnTo>
                <a:lnTo>
                  <a:pt x="0" y="18288"/>
                </a:lnTo>
                <a:lnTo>
                  <a:pt x="56388" y="18288"/>
                </a:lnTo>
                <a:lnTo>
                  <a:pt x="56388" y="74676"/>
                </a:lnTo>
                <a:lnTo>
                  <a:pt x="74676" y="74676"/>
                </a:lnTo>
                <a:lnTo>
                  <a:pt x="74676" y="18288"/>
                </a:lnTo>
                <a:lnTo>
                  <a:pt x="74676" y="0"/>
                </a:lnTo>
                <a:close/>
              </a:path>
            </a:pathLst>
          </a:custGeom>
          <a:solidFill>
            <a:srgbClr val="159CFF"/>
          </a:solidFill>
        </p:spPr>
        <p:txBody>
          <a:bodyPr wrap="square" lIns="0" tIns="0" rIns="0" bIns="0" rtlCol="0"/>
          <a:lstStyle/>
          <a:p>
            <a:endParaRPr sz="1628"/>
          </a:p>
        </p:txBody>
      </p:sp>
      <p:sp>
        <p:nvSpPr>
          <p:cNvPr id="23" name="bg object 23"/>
          <p:cNvSpPr/>
          <p:nvPr/>
        </p:nvSpPr>
        <p:spPr>
          <a:xfrm>
            <a:off x="10919893" y="785336"/>
            <a:ext cx="62782" cy="52457"/>
          </a:xfrm>
          <a:custGeom>
            <a:avLst/>
            <a:gdLst/>
            <a:ahLst/>
            <a:cxnLst/>
            <a:rect l="l" t="t" r="r" b="b"/>
            <a:pathLst>
              <a:path w="56515" h="56515">
                <a:moveTo>
                  <a:pt x="56388" y="0"/>
                </a:moveTo>
                <a:lnTo>
                  <a:pt x="18288" y="0"/>
                </a:lnTo>
                <a:lnTo>
                  <a:pt x="0" y="0"/>
                </a:lnTo>
                <a:lnTo>
                  <a:pt x="0" y="38100"/>
                </a:lnTo>
                <a:lnTo>
                  <a:pt x="18288" y="38100"/>
                </a:lnTo>
                <a:lnTo>
                  <a:pt x="18288" y="56388"/>
                </a:lnTo>
                <a:lnTo>
                  <a:pt x="56388" y="56388"/>
                </a:lnTo>
                <a:lnTo>
                  <a:pt x="56388" y="38100"/>
                </a:lnTo>
                <a:lnTo>
                  <a:pt x="56388" y="0"/>
                </a:lnTo>
                <a:close/>
              </a:path>
            </a:pathLst>
          </a:custGeom>
          <a:solidFill>
            <a:srgbClr val="004980"/>
          </a:solidFill>
        </p:spPr>
        <p:txBody>
          <a:bodyPr wrap="square" lIns="0" tIns="0" rIns="0" bIns="0" rtlCol="0"/>
          <a:lstStyle/>
          <a:p>
            <a:endParaRPr sz="1628"/>
          </a:p>
        </p:txBody>
      </p:sp>
      <p:sp>
        <p:nvSpPr>
          <p:cNvPr id="24" name="bg object 24"/>
          <p:cNvSpPr/>
          <p:nvPr/>
        </p:nvSpPr>
        <p:spPr>
          <a:xfrm>
            <a:off x="10919894" y="820700"/>
            <a:ext cx="20457" cy="17093"/>
          </a:xfrm>
          <a:custGeom>
            <a:avLst/>
            <a:gdLst/>
            <a:ahLst/>
            <a:cxnLst/>
            <a:rect l="l" t="t" r="r" b="b"/>
            <a:pathLst>
              <a:path w="18415" h="18415">
                <a:moveTo>
                  <a:pt x="18288" y="0"/>
                </a:moveTo>
                <a:lnTo>
                  <a:pt x="0" y="0"/>
                </a:lnTo>
                <a:lnTo>
                  <a:pt x="0" y="18288"/>
                </a:lnTo>
                <a:lnTo>
                  <a:pt x="18288" y="18288"/>
                </a:lnTo>
                <a:lnTo>
                  <a:pt x="18288" y="0"/>
                </a:lnTo>
                <a:close/>
              </a:path>
            </a:pathLst>
          </a:custGeom>
          <a:solidFill>
            <a:srgbClr val="003D6A"/>
          </a:solidFill>
        </p:spPr>
        <p:txBody>
          <a:bodyPr wrap="square" lIns="0" tIns="0" rIns="0" bIns="0" rtlCol="0"/>
          <a:lstStyle/>
          <a:p>
            <a:endParaRPr sz="1628"/>
          </a:p>
        </p:txBody>
      </p:sp>
      <p:sp>
        <p:nvSpPr>
          <p:cNvPr id="25" name="bg object 25"/>
          <p:cNvSpPr/>
          <p:nvPr/>
        </p:nvSpPr>
        <p:spPr>
          <a:xfrm>
            <a:off x="876977" y="837747"/>
            <a:ext cx="20457" cy="5344220"/>
          </a:xfrm>
          <a:custGeom>
            <a:avLst/>
            <a:gdLst/>
            <a:ahLst/>
            <a:cxnLst/>
            <a:rect l="l" t="t" r="r" b="b"/>
            <a:pathLst>
              <a:path w="18415" h="5757545">
                <a:moveTo>
                  <a:pt x="18287" y="0"/>
                </a:moveTo>
                <a:lnTo>
                  <a:pt x="0" y="0"/>
                </a:lnTo>
                <a:lnTo>
                  <a:pt x="0" y="5757037"/>
                </a:lnTo>
                <a:lnTo>
                  <a:pt x="18287" y="5757037"/>
                </a:lnTo>
                <a:lnTo>
                  <a:pt x="18287" y="0"/>
                </a:lnTo>
                <a:close/>
              </a:path>
            </a:pathLst>
          </a:custGeom>
          <a:solidFill>
            <a:srgbClr val="159CFF"/>
          </a:solidFill>
        </p:spPr>
        <p:txBody>
          <a:bodyPr wrap="square" lIns="0" tIns="0" rIns="0" bIns="0" rtlCol="0"/>
          <a:lstStyle/>
          <a:p>
            <a:endParaRPr sz="1628"/>
          </a:p>
        </p:txBody>
      </p:sp>
      <p:sp>
        <p:nvSpPr>
          <p:cNvPr id="26" name="bg object 26"/>
          <p:cNvSpPr/>
          <p:nvPr/>
        </p:nvSpPr>
        <p:spPr>
          <a:xfrm>
            <a:off x="897293" y="837747"/>
            <a:ext cx="42325" cy="5344220"/>
          </a:xfrm>
          <a:custGeom>
            <a:avLst/>
            <a:gdLst/>
            <a:ahLst/>
            <a:cxnLst/>
            <a:rect l="l" t="t" r="r" b="b"/>
            <a:pathLst>
              <a:path w="38100" h="5757545">
                <a:moveTo>
                  <a:pt x="38099" y="0"/>
                </a:moveTo>
                <a:lnTo>
                  <a:pt x="0" y="0"/>
                </a:lnTo>
                <a:lnTo>
                  <a:pt x="0" y="5757037"/>
                </a:lnTo>
                <a:lnTo>
                  <a:pt x="38099" y="5757037"/>
                </a:lnTo>
                <a:lnTo>
                  <a:pt x="38099" y="0"/>
                </a:lnTo>
                <a:close/>
              </a:path>
            </a:pathLst>
          </a:custGeom>
          <a:solidFill>
            <a:srgbClr val="004980"/>
          </a:solidFill>
        </p:spPr>
        <p:txBody>
          <a:bodyPr wrap="square" lIns="0" tIns="0" rIns="0" bIns="0" rtlCol="0"/>
          <a:lstStyle/>
          <a:p>
            <a:endParaRPr sz="1628"/>
          </a:p>
        </p:txBody>
      </p:sp>
      <p:sp>
        <p:nvSpPr>
          <p:cNvPr id="27" name="bg object 27"/>
          <p:cNvSpPr/>
          <p:nvPr/>
        </p:nvSpPr>
        <p:spPr>
          <a:xfrm>
            <a:off x="939619" y="837747"/>
            <a:ext cx="20457" cy="5344220"/>
          </a:xfrm>
          <a:custGeom>
            <a:avLst/>
            <a:gdLst/>
            <a:ahLst/>
            <a:cxnLst/>
            <a:rect l="l" t="t" r="r" b="b"/>
            <a:pathLst>
              <a:path w="18415" h="5757545">
                <a:moveTo>
                  <a:pt x="18287" y="0"/>
                </a:moveTo>
                <a:lnTo>
                  <a:pt x="0" y="0"/>
                </a:lnTo>
                <a:lnTo>
                  <a:pt x="0" y="5757037"/>
                </a:lnTo>
                <a:lnTo>
                  <a:pt x="18287" y="5757037"/>
                </a:lnTo>
                <a:lnTo>
                  <a:pt x="18287" y="0"/>
                </a:lnTo>
                <a:close/>
              </a:path>
            </a:pathLst>
          </a:custGeom>
          <a:solidFill>
            <a:srgbClr val="003D6A"/>
          </a:solidFill>
        </p:spPr>
        <p:txBody>
          <a:bodyPr wrap="square" lIns="0" tIns="0" rIns="0" bIns="0" rtlCol="0"/>
          <a:lstStyle/>
          <a:p>
            <a:endParaRPr sz="1628"/>
          </a:p>
        </p:txBody>
      </p:sp>
      <p:sp>
        <p:nvSpPr>
          <p:cNvPr id="28" name="bg object 28"/>
          <p:cNvSpPr/>
          <p:nvPr/>
        </p:nvSpPr>
        <p:spPr>
          <a:xfrm>
            <a:off x="10982535" y="837747"/>
            <a:ext cx="20457" cy="5344220"/>
          </a:xfrm>
          <a:custGeom>
            <a:avLst/>
            <a:gdLst/>
            <a:ahLst/>
            <a:cxnLst/>
            <a:rect l="l" t="t" r="r" b="b"/>
            <a:pathLst>
              <a:path w="18415" h="5757545">
                <a:moveTo>
                  <a:pt x="18288" y="0"/>
                </a:moveTo>
                <a:lnTo>
                  <a:pt x="0" y="0"/>
                </a:lnTo>
                <a:lnTo>
                  <a:pt x="0" y="5757037"/>
                </a:lnTo>
                <a:lnTo>
                  <a:pt x="18288" y="5757037"/>
                </a:lnTo>
                <a:lnTo>
                  <a:pt x="18288" y="0"/>
                </a:lnTo>
                <a:close/>
              </a:path>
            </a:pathLst>
          </a:custGeom>
          <a:solidFill>
            <a:srgbClr val="159CFF"/>
          </a:solidFill>
        </p:spPr>
        <p:txBody>
          <a:bodyPr wrap="square" lIns="0" tIns="0" rIns="0" bIns="0" rtlCol="0"/>
          <a:lstStyle/>
          <a:p>
            <a:endParaRPr sz="1628"/>
          </a:p>
        </p:txBody>
      </p:sp>
      <p:sp>
        <p:nvSpPr>
          <p:cNvPr id="29" name="bg object 29"/>
          <p:cNvSpPr/>
          <p:nvPr/>
        </p:nvSpPr>
        <p:spPr>
          <a:xfrm>
            <a:off x="10940210" y="837747"/>
            <a:ext cx="42325" cy="5344220"/>
          </a:xfrm>
          <a:custGeom>
            <a:avLst/>
            <a:gdLst/>
            <a:ahLst/>
            <a:cxnLst/>
            <a:rect l="l" t="t" r="r" b="b"/>
            <a:pathLst>
              <a:path w="38100" h="5757545">
                <a:moveTo>
                  <a:pt x="38100" y="0"/>
                </a:moveTo>
                <a:lnTo>
                  <a:pt x="0" y="0"/>
                </a:lnTo>
                <a:lnTo>
                  <a:pt x="0" y="5757037"/>
                </a:lnTo>
                <a:lnTo>
                  <a:pt x="38100" y="5757037"/>
                </a:lnTo>
                <a:lnTo>
                  <a:pt x="38100" y="0"/>
                </a:lnTo>
                <a:close/>
              </a:path>
            </a:pathLst>
          </a:custGeom>
          <a:solidFill>
            <a:srgbClr val="004980"/>
          </a:solidFill>
        </p:spPr>
        <p:txBody>
          <a:bodyPr wrap="square" lIns="0" tIns="0" rIns="0" bIns="0" rtlCol="0"/>
          <a:lstStyle/>
          <a:p>
            <a:endParaRPr sz="1628"/>
          </a:p>
        </p:txBody>
      </p:sp>
      <p:sp>
        <p:nvSpPr>
          <p:cNvPr id="30" name="bg object 30"/>
          <p:cNvSpPr/>
          <p:nvPr/>
        </p:nvSpPr>
        <p:spPr>
          <a:xfrm>
            <a:off x="10919894" y="837747"/>
            <a:ext cx="20457" cy="5344220"/>
          </a:xfrm>
          <a:custGeom>
            <a:avLst/>
            <a:gdLst/>
            <a:ahLst/>
            <a:cxnLst/>
            <a:rect l="l" t="t" r="r" b="b"/>
            <a:pathLst>
              <a:path w="18415" h="5757545">
                <a:moveTo>
                  <a:pt x="18288" y="0"/>
                </a:moveTo>
                <a:lnTo>
                  <a:pt x="0" y="0"/>
                </a:lnTo>
                <a:lnTo>
                  <a:pt x="0" y="5757037"/>
                </a:lnTo>
                <a:lnTo>
                  <a:pt x="18288" y="5757037"/>
                </a:lnTo>
                <a:lnTo>
                  <a:pt x="18288" y="0"/>
                </a:lnTo>
                <a:close/>
              </a:path>
            </a:pathLst>
          </a:custGeom>
          <a:solidFill>
            <a:srgbClr val="003D6A"/>
          </a:solidFill>
        </p:spPr>
        <p:txBody>
          <a:bodyPr wrap="square" lIns="0" tIns="0" rIns="0" bIns="0" rtlCol="0"/>
          <a:lstStyle/>
          <a:p>
            <a:endParaRPr sz="1628"/>
          </a:p>
        </p:txBody>
      </p:sp>
      <p:sp>
        <p:nvSpPr>
          <p:cNvPr id="31" name="bg object 31"/>
          <p:cNvSpPr/>
          <p:nvPr/>
        </p:nvSpPr>
        <p:spPr>
          <a:xfrm>
            <a:off x="876979" y="6181506"/>
            <a:ext cx="83239" cy="69551"/>
          </a:xfrm>
          <a:custGeom>
            <a:avLst/>
            <a:gdLst/>
            <a:ahLst/>
            <a:cxnLst/>
            <a:rect l="l" t="t" r="r" b="b"/>
            <a:pathLst>
              <a:path w="74930" h="74929">
                <a:moveTo>
                  <a:pt x="74663" y="56388"/>
                </a:moveTo>
                <a:lnTo>
                  <a:pt x="18275" y="56388"/>
                </a:lnTo>
                <a:lnTo>
                  <a:pt x="18275" y="0"/>
                </a:lnTo>
                <a:lnTo>
                  <a:pt x="0" y="0"/>
                </a:lnTo>
                <a:lnTo>
                  <a:pt x="0" y="56388"/>
                </a:lnTo>
                <a:lnTo>
                  <a:pt x="0" y="74676"/>
                </a:lnTo>
                <a:lnTo>
                  <a:pt x="18275" y="74676"/>
                </a:lnTo>
                <a:lnTo>
                  <a:pt x="74663" y="74676"/>
                </a:lnTo>
                <a:lnTo>
                  <a:pt x="74663" y="56388"/>
                </a:lnTo>
                <a:close/>
              </a:path>
            </a:pathLst>
          </a:custGeom>
          <a:solidFill>
            <a:srgbClr val="159CFF"/>
          </a:solidFill>
        </p:spPr>
        <p:txBody>
          <a:bodyPr wrap="square" lIns="0" tIns="0" rIns="0" bIns="0" rtlCol="0"/>
          <a:lstStyle/>
          <a:p>
            <a:endParaRPr sz="1628"/>
          </a:p>
        </p:txBody>
      </p:sp>
      <p:sp>
        <p:nvSpPr>
          <p:cNvPr id="32" name="bg object 32"/>
          <p:cNvSpPr/>
          <p:nvPr/>
        </p:nvSpPr>
        <p:spPr>
          <a:xfrm>
            <a:off x="897294" y="6181497"/>
            <a:ext cx="62782" cy="52457"/>
          </a:xfrm>
          <a:custGeom>
            <a:avLst/>
            <a:gdLst/>
            <a:ahLst/>
            <a:cxnLst/>
            <a:rect l="l" t="t" r="r" b="b"/>
            <a:pathLst>
              <a:path w="56515" h="56515">
                <a:moveTo>
                  <a:pt x="56388" y="18288"/>
                </a:moveTo>
                <a:lnTo>
                  <a:pt x="38100" y="18288"/>
                </a:lnTo>
                <a:lnTo>
                  <a:pt x="38100" y="0"/>
                </a:lnTo>
                <a:lnTo>
                  <a:pt x="0" y="0"/>
                </a:lnTo>
                <a:lnTo>
                  <a:pt x="0" y="18288"/>
                </a:lnTo>
                <a:lnTo>
                  <a:pt x="0" y="56388"/>
                </a:lnTo>
                <a:lnTo>
                  <a:pt x="38100" y="56388"/>
                </a:lnTo>
                <a:lnTo>
                  <a:pt x="56388" y="56388"/>
                </a:lnTo>
                <a:lnTo>
                  <a:pt x="56388" y="18288"/>
                </a:lnTo>
                <a:close/>
              </a:path>
            </a:pathLst>
          </a:custGeom>
          <a:solidFill>
            <a:srgbClr val="004980"/>
          </a:solidFill>
        </p:spPr>
        <p:txBody>
          <a:bodyPr wrap="square" lIns="0" tIns="0" rIns="0" bIns="0" rtlCol="0"/>
          <a:lstStyle/>
          <a:p>
            <a:endParaRPr sz="1628"/>
          </a:p>
        </p:txBody>
      </p:sp>
      <p:sp>
        <p:nvSpPr>
          <p:cNvPr id="33" name="bg object 33"/>
          <p:cNvSpPr/>
          <p:nvPr/>
        </p:nvSpPr>
        <p:spPr>
          <a:xfrm>
            <a:off x="939620" y="6181495"/>
            <a:ext cx="20457" cy="17093"/>
          </a:xfrm>
          <a:custGeom>
            <a:avLst/>
            <a:gdLst/>
            <a:ahLst/>
            <a:cxnLst/>
            <a:rect l="l" t="t" r="r" b="b"/>
            <a:pathLst>
              <a:path w="18415" h="18415">
                <a:moveTo>
                  <a:pt x="18275" y="0"/>
                </a:moveTo>
                <a:lnTo>
                  <a:pt x="0" y="0"/>
                </a:lnTo>
                <a:lnTo>
                  <a:pt x="0" y="18288"/>
                </a:lnTo>
                <a:lnTo>
                  <a:pt x="18275" y="18288"/>
                </a:lnTo>
                <a:lnTo>
                  <a:pt x="18275" y="0"/>
                </a:lnTo>
                <a:close/>
              </a:path>
            </a:pathLst>
          </a:custGeom>
          <a:solidFill>
            <a:srgbClr val="003D6A"/>
          </a:solidFill>
        </p:spPr>
        <p:txBody>
          <a:bodyPr wrap="square" lIns="0" tIns="0" rIns="0" bIns="0" rtlCol="0"/>
          <a:lstStyle/>
          <a:p>
            <a:endParaRPr sz="1628"/>
          </a:p>
        </p:txBody>
      </p:sp>
      <p:sp>
        <p:nvSpPr>
          <p:cNvPr id="34" name="bg object 34"/>
          <p:cNvSpPr/>
          <p:nvPr/>
        </p:nvSpPr>
        <p:spPr>
          <a:xfrm>
            <a:off x="959934" y="6233835"/>
            <a:ext cx="9960522" cy="17093"/>
          </a:xfrm>
          <a:custGeom>
            <a:avLst/>
            <a:gdLst/>
            <a:ahLst/>
            <a:cxnLst/>
            <a:rect l="l" t="t" r="r" b="b"/>
            <a:pathLst>
              <a:path w="8966200" h="18415">
                <a:moveTo>
                  <a:pt x="8965692" y="0"/>
                </a:moveTo>
                <a:lnTo>
                  <a:pt x="0" y="0"/>
                </a:lnTo>
                <a:lnTo>
                  <a:pt x="0" y="18288"/>
                </a:lnTo>
                <a:lnTo>
                  <a:pt x="8965692" y="18288"/>
                </a:lnTo>
                <a:lnTo>
                  <a:pt x="8965692" y="0"/>
                </a:lnTo>
                <a:close/>
              </a:path>
            </a:pathLst>
          </a:custGeom>
          <a:solidFill>
            <a:srgbClr val="159CFF"/>
          </a:solidFill>
        </p:spPr>
        <p:txBody>
          <a:bodyPr wrap="square" lIns="0" tIns="0" rIns="0" bIns="0" rtlCol="0"/>
          <a:lstStyle/>
          <a:p>
            <a:endParaRPr sz="1628"/>
          </a:p>
        </p:txBody>
      </p:sp>
      <p:sp>
        <p:nvSpPr>
          <p:cNvPr id="35" name="bg object 35"/>
          <p:cNvSpPr/>
          <p:nvPr/>
        </p:nvSpPr>
        <p:spPr>
          <a:xfrm>
            <a:off x="959934" y="6198470"/>
            <a:ext cx="9960522" cy="35365"/>
          </a:xfrm>
          <a:custGeom>
            <a:avLst/>
            <a:gdLst/>
            <a:ahLst/>
            <a:cxnLst/>
            <a:rect l="l" t="t" r="r" b="b"/>
            <a:pathLst>
              <a:path w="8966200" h="38100">
                <a:moveTo>
                  <a:pt x="8965692" y="0"/>
                </a:moveTo>
                <a:lnTo>
                  <a:pt x="0" y="0"/>
                </a:lnTo>
                <a:lnTo>
                  <a:pt x="0" y="38100"/>
                </a:lnTo>
                <a:lnTo>
                  <a:pt x="8965692" y="38100"/>
                </a:lnTo>
                <a:lnTo>
                  <a:pt x="8965692" y="0"/>
                </a:lnTo>
                <a:close/>
              </a:path>
            </a:pathLst>
          </a:custGeom>
          <a:solidFill>
            <a:srgbClr val="004980"/>
          </a:solidFill>
        </p:spPr>
        <p:txBody>
          <a:bodyPr wrap="square" lIns="0" tIns="0" rIns="0" bIns="0" rtlCol="0"/>
          <a:lstStyle/>
          <a:p>
            <a:endParaRPr sz="1628"/>
          </a:p>
        </p:txBody>
      </p:sp>
      <p:sp>
        <p:nvSpPr>
          <p:cNvPr id="36" name="bg object 36"/>
          <p:cNvSpPr/>
          <p:nvPr/>
        </p:nvSpPr>
        <p:spPr>
          <a:xfrm>
            <a:off x="959934" y="6181495"/>
            <a:ext cx="9960522" cy="17093"/>
          </a:xfrm>
          <a:custGeom>
            <a:avLst/>
            <a:gdLst/>
            <a:ahLst/>
            <a:cxnLst/>
            <a:rect l="l" t="t" r="r" b="b"/>
            <a:pathLst>
              <a:path w="8966200" h="18415">
                <a:moveTo>
                  <a:pt x="8965692" y="0"/>
                </a:moveTo>
                <a:lnTo>
                  <a:pt x="0" y="0"/>
                </a:lnTo>
                <a:lnTo>
                  <a:pt x="0" y="18287"/>
                </a:lnTo>
                <a:lnTo>
                  <a:pt x="8965692" y="18287"/>
                </a:lnTo>
                <a:lnTo>
                  <a:pt x="8965692" y="0"/>
                </a:lnTo>
                <a:close/>
              </a:path>
            </a:pathLst>
          </a:custGeom>
          <a:solidFill>
            <a:srgbClr val="003D6A"/>
          </a:solidFill>
        </p:spPr>
        <p:txBody>
          <a:bodyPr wrap="square" lIns="0" tIns="0" rIns="0" bIns="0" rtlCol="0"/>
          <a:lstStyle/>
          <a:p>
            <a:endParaRPr sz="1628"/>
          </a:p>
        </p:txBody>
      </p:sp>
      <p:sp>
        <p:nvSpPr>
          <p:cNvPr id="37" name="bg object 37"/>
          <p:cNvSpPr/>
          <p:nvPr/>
        </p:nvSpPr>
        <p:spPr>
          <a:xfrm>
            <a:off x="10919894" y="6181506"/>
            <a:ext cx="83239" cy="69551"/>
          </a:xfrm>
          <a:custGeom>
            <a:avLst/>
            <a:gdLst/>
            <a:ahLst/>
            <a:cxnLst/>
            <a:rect l="l" t="t" r="r" b="b"/>
            <a:pathLst>
              <a:path w="74929" h="74929">
                <a:moveTo>
                  <a:pt x="74676" y="0"/>
                </a:moveTo>
                <a:lnTo>
                  <a:pt x="56388" y="0"/>
                </a:lnTo>
                <a:lnTo>
                  <a:pt x="56388" y="56388"/>
                </a:lnTo>
                <a:lnTo>
                  <a:pt x="0" y="56388"/>
                </a:lnTo>
                <a:lnTo>
                  <a:pt x="0" y="74676"/>
                </a:lnTo>
                <a:lnTo>
                  <a:pt x="56388" y="74676"/>
                </a:lnTo>
                <a:lnTo>
                  <a:pt x="74676" y="74676"/>
                </a:lnTo>
                <a:lnTo>
                  <a:pt x="74676" y="56388"/>
                </a:lnTo>
                <a:lnTo>
                  <a:pt x="74676" y="0"/>
                </a:lnTo>
                <a:close/>
              </a:path>
            </a:pathLst>
          </a:custGeom>
          <a:solidFill>
            <a:srgbClr val="159CFF"/>
          </a:solidFill>
        </p:spPr>
        <p:txBody>
          <a:bodyPr wrap="square" lIns="0" tIns="0" rIns="0" bIns="0" rtlCol="0"/>
          <a:lstStyle/>
          <a:p>
            <a:endParaRPr sz="1628"/>
          </a:p>
        </p:txBody>
      </p:sp>
      <p:sp>
        <p:nvSpPr>
          <p:cNvPr id="38" name="bg object 38"/>
          <p:cNvSpPr/>
          <p:nvPr/>
        </p:nvSpPr>
        <p:spPr>
          <a:xfrm>
            <a:off x="10919893" y="6181497"/>
            <a:ext cx="62782" cy="52457"/>
          </a:xfrm>
          <a:custGeom>
            <a:avLst/>
            <a:gdLst/>
            <a:ahLst/>
            <a:cxnLst/>
            <a:rect l="l" t="t" r="r" b="b"/>
            <a:pathLst>
              <a:path w="56515" h="56515">
                <a:moveTo>
                  <a:pt x="56388" y="0"/>
                </a:moveTo>
                <a:lnTo>
                  <a:pt x="18288" y="0"/>
                </a:lnTo>
                <a:lnTo>
                  <a:pt x="18288" y="18288"/>
                </a:lnTo>
                <a:lnTo>
                  <a:pt x="0" y="18288"/>
                </a:lnTo>
                <a:lnTo>
                  <a:pt x="0" y="56388"/>
                </a:lnTo>
                <a:lnTo>
                  <a:pt x="18288" y="56388"/>
                </a:lnTo>
                <a:lnTo>
                  <a:pt x="56388" y="56388"/>
                </a:lnTo>
                <a:lnTo>
                  <a:pt x="56388" y="18288"/>
                </a:lnTo>
                <a:lnTo>
                  <a:pt x="56388" y="0"/>
                </a:lnTo>
                <a:close/>
              </a:path>
            </a:pathLst>
          </a:custGeom>
          <a:solidFill>
            <a:srgbClr val="004980"/>
          </a:solidFill>
        </p:spPr>
        <p:txBody>
          <a:bodyPr wrap="square" lIns="0" tIns="0" rIns="0" bIns="0" rtlCol="0"/>
          <a:lstStyle/>
          <a:p>
            <a:endParaRPr sz="1628"/>
          </a:p>
        </p:txBody>
      </p:sp>
      <p:sp>
        <p:nvSpPr>
          <p:cNvPr id="39" name="bg object 39"/>
          <p:cNvSpPr/>
          <p:nvPr/>
        </p:nvSpPr>
        <p:spPr>
          <a:xfrm>
            <a:off x="10919894" y="6181495"/>
            <a:ext cx="20457" cy="17093"/>
          </a:xfrm>
          <a:custGeom>
            <a:avLst/>
            <a:gdLst/>
            <a:ahLst/>
            <a:cxnLst/>
            <a:rect l="l" t="t" r="r" b="b"/>
            <a:pathLst>
              <a:path w="18415" h="18415">
                <a:moveTo>
                  <a:pt x="18288" y="0"/>
                </a:moveTo>
                <a:lnTo>
                  <a:pt x="0" y="0"/>
                </a:lnTo>
                <a:lnTo>
                  <a:pt x="0" y="18288"/>
                </a:lnTo>
                <a:lnTo>
                  <a:pt x="18288" y="18288"/>
                </a:lnTo>
                <a:lnTo>
                  <a:pt x="18288" y="0"/>
                </a:lnTo>
                <a:close/>
              </a:path>
            </a:pathLst>
          </a:custGeom>
          <a:solidFill>
            <a:srgbClr val="003D6A"/>
          </a:solidFill>
        </p:spPr>
        <p:txBody>
          <a:bodyPr wrap="square" lIns="0" tIns="0" rIns="0" bIns="0" rtlCol="0"/>
          <a:lstStyle/>
          <a:p>
            <a:endParaRPr sz="1628"/>
          </a:p>
        </p:txBody>
      </p:sp>
      <p:pic>
        <p:nvPicPr>
          <p:cNvPr id="40" name="bg object 4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838645" y="1263510"/>
            <a:ext cx="5162006" cy="434616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41626" y="2695533"/>
            <a:ext cx="7796012" cy="67907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300" b="0" i="0">
                <a:solidFill>
                  <a:srgbClr val="FF0000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93964" y="1614584"/>
            <a:ext cx="10691337" cy="2842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038950" y="6528530"/>
            <a:ext cx="3801364" cy="2842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93963" y="6528530"/>
            <a:ext cx="2732230" cy="2842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553070" y="6528530"/>
            <a:ext cx="2732230" cy="2842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13537">
        <a:defRPr>
          <a:latin typeface="+mn-lt"/>
          <a:ea typeface="+mn-ea"/>
          <a:cs typeface="+mn-cs"/>
        </a:defRPr>
      </a:lvl2pPr>
      <a:lvl3pPr marL="827075">
        <a:defRPr>
          <a:latin typeface="+mn-lt"/>
          <a:ea typeface="+mn-ea"/>
          <a:cs typeface="+mn-cs"/>
        </a:defRPr>
      </a:lvl3pPr>
      <a:lvl4pPr marL="1240612">
        <a:defRPr>
          <a:latin typeface="+mn-lt"/>
          <a:ea typeface="+mn-ea"/>
          <a:cs typeface="+mn-cs"/>
        </a:defRPr>
      </a:lvl4pPr>
      <a:lvl5pPr marL="1654150">
        <a:defRPr>
          <a:latin typeface="+mn-lt"/>
          <a:ea typeface="+mn-ea"/>
          <a:cs typeface="+mn-cs"/>
        </a:defRPr>
      </a:lvl5pPr>
      <a:lvl6pPr marL="2067687">
        <a:defRPr>
          <a:latin typeface="+mn-lt"/>
          <a:ea typeface="+mn-ea"/>
          <a:cs typeface="+mn-cs"/>
        </a:defRPr>
      </a:lvl6pPr>
      <a:lvl7pPr marL="2481224">
        <a:defRPr>
          <a:latin typeface="+mn-lt"/>
          <a:ea typeface="+mn-ea"/>
          <a:cs typeface="+mn-cs"/>
        </a:defRPr>
      </a:lvl7pPr>
      <a:lvl8pPr marL="2894762">
        <a:defRPr>
          <a:latin typeface="+mn-lt"/>
          <a:ea typeface="+mn-ea"/>
          <a:cs typeface="+mn-cs"/>
        </a:defRPr>
      </a:lvl8pPr>
      <a:lvl9pPr marL="330829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13537">
        <a:defRPr>
          <a:latin typeface="+mn-lt"/>
          <a:ea typeface="+mn-ea"/>
          <a:cs typeface="+mn-cs"/>
        </a:defRPr>
      </a:lvl2pPr>
      <a:lvl3pPr marL="827075">
        <a:defRPr>
          <a:latin typeface="+mn-lt"/>
          <a:ea typeface="+mn-ea"/>
          <a:cs typeface="+mn-cs"/>
        </a:defRPr>
      </a:lvl3pPr>
      <a:lvl4pPr marL="1240612">
        <a:defRPr>
          <a:latin typeface="+mn-lt"/>
          <a:ea typeface="+mn-ea"/>
          <a:cs typeface="+mn-cs"/>
        </a:defRPr>
      </a:lvl4pPr>
      <a:lvl5pPr marL="1654150">
        <a:defRPr>
          <a:latin typeface="+mn-lt"/>
          <a:ea typeface="+mn-ea"/>
          <a:cs typeface="+mn-cs"/>
        </a:defRPr>
      </a:lvl5pPr>
      <a:lvl6pPr marL="2067687">
        <a:defRPr>
          <a:latin typeface="+mn-lt"/>
          <a:ea typeface="+mn-ea"/>
          <a:cs typeface="+mn-cs"/>
        </a:defRPr>
      </a:lvl6pPr>
      <a:lvl7pPr marL="2481224">
        <a:defRPr>
          <a:latin typeface="+mn-lt"/>
          <a:ea typeface="+mn-ea"/>
          <a:cs typeface="+mn-cs"/>
        </a:defRPr>
      </a:lvl7pPr>
      <a:lvl8pPr marL="2894762">
        <a:defRPr>
          <a:latin typeface="+mn-lt"/>
          <a:ea typeface="+mn-ea"/>
          <a:cs typeface="+mn-cs"/>
        </a:defRPr>
      </a:lvl8pPr>
      <a:lvl9pPr marL="3308299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0431" y="1681162"/>
            <a:ext cx="10058400" cy="2995832"/>
          </a:xfrm>
          <a:prstGeom prst="rect">
            <a:avLst/>
          </a:prstGeom>
        </p:spPr>
        <p:txBody>
          <a:bodyPr vert="horz" wrap="square" lIns="0" tIns="40779" rIns="0" bIns="0" rtlCol="0">
            <a:spAutoFit/>
          </a:bodyPr>
          <a:lstStyle/>
          <a:p>
            <a:pPr marL="119466" algn="ctr">
              <a:spcBef>
                <a:spcPts val="226"/>
              </a:spcBef>
            </a:pPr>
            <a:r>
              <a:rPr sz="9600" b="1" dirty="0">
                <a:solidFill>
                  <a:srgbClr val="00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CELL CYCLE AND CELL DIVISION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1831" y="1300162"/>
            <a:ext cx="10363200" cy="4777006"/>
          </a:xfrm>
          <a:prstGeom prst="rect">
            <a:avLst/>
          </a:prstGeom>
        </p:spPr>
        <p:txBody>
          <a:bodyPr vert="horz" wrap="square" lIns="0" tIns="11487" rIns="0" bIns="0" rtlCol="0">
            <a:spAutoFit/>
          </a:bodyPr>
          <a:lstStyle/>
          <a:p>
            <a:pPr marL="425025" marR="4595" indent="-206769">
              <a:buFont typeface="Symbol"/>
              <a:buChar char=""/>
              <a:tabLst>
                <a:tab pos="425598" algn="l"/>
              </a:tabLst>
            </a:pPr>
            <a:r>
              <a:rPr lang="en-US" sz="2800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spc="9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sequence</a:t>
            </a:r>
            <a:r>
              <a:rPr lang="en-US" sz="2800" spc="9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spc="-14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events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by</a:t>
            </a:r>
            <a:r>
              <a:rPr lang="en-US" sz="2800" spc="14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which</a:t>
            </a:r>
            <a:r>
              <a:rPr lang="en-US" sz="2800" spc="-14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a</a:t>
            </a:r>
            <a:r>
              <a:rPr lang="en-US" sz="2800" spc="9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cell duplicates</a:t>
            </a:r>
            <a:r>
              <a:rPr lang="en-US" sz="2800" spc="-14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its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genome,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synthesizes</a:t>
            </a:r>
            <a:r>
              <a:rPr lang="en-US" sz="2800" spc="9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other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 cell </a:t>
            </a:r>
            <a:r>
              <a:rPr lang="en-US" sz="2800" spc="-393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constituents,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and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eventually</a:t>
            </a:r>
            <a:r>
              <a:rPr lang="en-US" sz="2800" spc="14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divides</a:t>
            </a:r>
            <a:r>
              <a:rPr lang="en-US" sz="2800" spc="14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into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 two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daughter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cells</a:t>
            </a:r>
            <a:r>
              <a:rPr lang="en-US" sz="2800" spc="9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is</a:t>
            </a:r>
            <a:r>
              <a:rPr lang="en-US" sz="2800" spc="9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known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as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cell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cycle.</a:t>
            </a:r>
          </a:p>
          <a:p>
            <a:pPr marL="218256" marR="4595">
              <a:tabLst>
                <a:tab pos="425598" algn="l"/>
              </a:tabLst>
            </a:pPr>
            <a:endParaRPr lang="en-US" sz="2800" spc="-5" dirty="0">
              <a:solidFill>
                <a:schemeClr val="bg1"/>
              </a:solidFill>
              <a:cs typeface="Times New Roman"/>
            </a:endParaRPr>
          </a:p>
          <a:p>
            <a:pPr marL="425025" marR="4595" indent="-206769">
              <a:buFont typeface="Symbol"/>
              <a:buChar char=""/>
              <a:tabLst>
                <a:tab pos="425598" algn="l"/>
              </a:tabLst>
            </a:pPr>
            <a:r>
              <a:rPr lang="en-US" sz="2800" dirty="0">
                <a:solidFill>
                  <a:schemeClr val="bg1"/>
                </a:solidFill>
                <a:cs typeface="Times New Roman"/>
              </a:rPr>
              <a:t>The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events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spc="-9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spc="9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cell</a:t>
            </a:r>
            <a:r>
              <a:rPr lang="en-US" sz="2800" spc="-9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cycle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are</a:t>
            </a:r>
            <a:r>
              <a:rPr lang="en-US" sz="2800" spc="9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under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genetic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control.</a:t>
            </a:r>
          </a:p>
          <a:p>
            <a:pPr marL="218256" marR="4595">
              <a:tabLst>
                <a:tab pos="425598" algn="l"/>
              </a:tabLst>
            </a:pPr>
            <a:endParaRPr lang="en-US" sz="2800" dirty="0">
              <a:solidFill>
                <a:schemeClr val="bg1"/>
              </a:solidFill>
              <a:cs typeface="Times New Roman"/>
            </a:endParaRPr>
          </a:p>
          <a:p>
            <a:pPr marL="425025" indent="-207343">
              <a:spcBef>
                <a:spcPts val="36"/>
              </a:spcBef>
              <a:buFont typeface="Symbol"/>
              <a:buChar char=""/>
              <a:tabLst>
                <a:tab pos="425598" algn="l"/>
              </a:tabLst>
            </a:pPr>
            <a:r>
              <a:rPr lang="en-US" sz="2800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 cell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cycle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 is</a:t>
            </a:r>
            <a:r>
              <a:rPr lang="en-US" sz="2800" spc="-18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life</a:t>
            </a:r>
            <a:r>
              <a:rPr lang="en-US" sz="2800" spc="-9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cycle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of a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cell.</a:t>
            </a:r>
          </a:p>
          <a:p>
            <a:pPr marL="217682">
              <a:spcBef>
                <a:spcPts val="36"/>
              </a:spcBef>
              <a:tabLst>
                <a:tab pos="425598" algn="l"/>
              </a:tabLst>
            </a:pPr>
            <a:endParaRPr lang="en-US" sz="2800" spc="-5" dirty="0">
              <a:solidFill>
                <a:schemeClr val="bg1"/>
              </a:solidFill>
              <a:cs typeface="Times New Roman"/>
            </a:endParaRPr>
          </a:p>
          <a:p>
            <a:pPr marL="425025" marR="2823541" indent="-206769">
              <a:spcBef>
                <a:spcPts val="181"/>
              </a:spcBef>
              <a:buFont typeface="Symbol"/>
              <a:buChar char=""/>
              <a:tabLst>
                <a:tab pos="425598" algn="l"/>
              </a:tabLst>
            </a:pP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For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eukaryotic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cells,</a:t>
            </a:r>
            <a:r>
              <a:rPr lang="en-US" sz="2800" spc="-9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cell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cycle</a:t>
            </a:r>
            <a:r>
              <a:rPr lang="en-US" sz="2800" spc="9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consists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spc="-9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two </a:t>
            </a:r>
            <a:r>
              <a:rPr lang="en-US" sz="2800" spc="-393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general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phases</a:t>
            </a:r>
            <a:r>
              <a:rPr lang="en-US" sz="2800" spc="14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b="1" dirty="0">
                <a:solidFill>
                  <a:schemeClr val="bg1"/>
                </a:solidFill>
                <a:cs typeface="Times New Roman"/>
              </a:rPr>
              <a:t>:</a:t>
            </a:r>
            <a:r>
              <a:rPr lang="en-US" sz="2800" b="1" spc="-9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interphase</a:t>
            </a:r>
            <a:r>
              <a:rPr lang="en-US" sz="2800" spc="9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and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mitotic</a:t>
            </a:r>
            <a:r>
              <a:rPr lang="en-US" sz="2800" spc="14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phase.</a:t>
            </a:r>
          </a:p>
        </p:txBody>
      </p:sp>
      <p:sp>
        <p:nvSpPr>
          <p:cNvPr id="5" name="Rectangle: Diagonal Corners Rounded 4">
            <a:extLst>
              <a:ext uri="{FF2B5EF4-FFF2-40B4-BE49-F238E27FC236}">
                <a16:creationId xmlns:a16="http://schemas.microsoft.com/office/drawing/2014/main" id="{B83AAC28-7354-DE52-D112-3938D9BF0FDE}"/>
              </a:ext>
            </a:extLst>
          </p:cNvPr>
          <p:cNvSpPr/>
          <p:nvPr/>
        </p:nvSpPr>
        <p:spPr>
          <a:xfrm>
            <a:off x="3591108" y="387475"/>
            <a:ext cx="4038600" cy="503367"/>
          </a:xfrm>
          <a:prstGeom prst="round2DiagRect">
            <a:avLst/>
          </a:prstGeom>
          <a:solidFill>
            <a:srgbClr val="00206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860D3E-C3C7-31E3-4A98-5FF6801F45F1}"/>
              </a:ext>
            </a:extLst>
          </p:cNvPr>
          <p:cNvSpPr txBox="1"/>
          <p:nvPr/>
        </p:nvSpPr>
        <p:spPr>
          <a:xfrm>
            <a:off x="4086408" y="340245"/>
            <a:ext cx="3048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87">
              <a:spcBef>
                <a:spcPts val="90"/>
              </a:spcBef>
            </a:pPr>
            <a:r>
              <a:rPr lang="en-IN" sz="3600" b="1" spc="-5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CELL</a:t>
            </a:r>
            <a:r>
              <a:rPr lang="en-IN" sz="3600" b="1" spc="-27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 </a:t>
            </a:r>
            <a:r>
              <a:rPr lang="en-IN" sz="3600" b="1" spc="-5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CYCLE</a:t>
            </a:r>
            <a:endParaRPr lang="en-IN" sz="3600" dirty="0">
              <a:solidFill>
                <a:srgbClr val="FFFF00"/>
              </a:solidFill>
              <a:latin typeface="Comic Sans MS" panose="030F0702030302020204" pitchFamily="66" charset="0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16031" y="1376362"/>
            <a:ext cx="3645988" cy="3672180"/>
          </a:xfrm>
          <a:prstGeom prst="rect">
            <a:avLst/>
          </a:prstGeom>
        </p:spPr>
      </p:pic>
      <p:sp>
        <p:nvSpPr>
          <p:cNvPr id="3" name="Rectangle: Diagonal Corners Rounded 2">
            <a:extLst>
              <a:ext uri="{FF2B5EF4-FFF2-40B4-BE49-F238E27FC236}">
                <a16:creationId xmlns:a16="http://schemas.microsoft.com/office/drawing/2014/main" id="{DAA867F2-B542-3935-8E0D-C41CAD3405F2}"/>
              </a:ext>
            </a:extLst>
          </p:cNvPr>
          <p:cNvSpPr/>
          <p:nvPr/>
        </p:nvSpPr>
        <p:spPr>
          <a:xfrm>
            <a:off x="3591107" y="387475"/>
            <a:ext cx="6234723" cy="599101"/>
          </a:xfrm>
          <a:prstGeom prst="round2DiagRect">
            <a:avLst/>
          </a:prstGeom>
          <a:solidFill>
            <a:srgbClr val="00206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2664B1-7058-3197-8F76-F1DEBEB07435}"/>
              </a:ext>
            </a:extLst>
          </p:cNvPr>
          <p:cNvSpPr txBox="1"/>
          <p:nvPr/>
        </p:nvSpPr>
        <p:spPr>
          <a:xfrm>
            <a:off x="3729831" y="340245"/>
            <a:ext cx="58156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87">
              <a:spcBef>
                <a:spcPts val="90"/>
              </a:spcBef>
            </a:pPr>
            <a:r>
              <a:rPr lang="en-IN" sz="3600" b="1" spc="-5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PHASES OF CELL</a:t>
            </a:r>
            <a:r>
              <a:rPr lang="en-IN" sz="3600" b="1" spc="-27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 </a:t>
            </a:r>
            <a:r>
              <a:rPr lang="en-IN" sz="3600" b="1" spc="-5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CYCLE</a:t>
            </a:r>
            <a:endParaRPr lang="en-IN" sz="3600" dirty="0">
              <a:solidFill>
                <a:srgbClr val="FFFF00"/>
              </a:solidFill>
              <a:latin typeface="Comic Sans MS" panose="030F0702030302020204" pitchFamily="66" charset="0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87112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3844E5F-C3AD-9D2D-F9E9-071A59C9A802}"/>
              </a:ext>
            </a:extLst>
          </p:cNvPr>
          <p:cNvSpPr txBox="1"/>
          <p:nvPr/>
        </p:nvSpPr>
        <p:spPr>
          <a:xfrm>
            <a:off x="453231" y="842962"/>
            <a:ext cx="9982200" cy="5114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5025" indent="-207343">
              <a:buFont typeface="Symbol"/>
              <a:buChar char=""/>
              <a:tabLst>
                <a:tab pos="425598" algn="l"/>
              </a:tabLst>
            </a:pPr>
            <a:r>
              <a:rPr lang="en-US" sz="2800" dirty="0">
                <a:solidFill>
                  <a:schemeClr val="bg1"/>
                </a:solidFill>
                <a:cs typeface="Times New Roman"/>
              </a:rPr>
              <a:t>Duration</a:t>
            </a:r>
            <a:r>
              <a:rPr lang="en-US" sz="2800" spc="9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of</a:t>
            </a:r>
            <a:r>
              <a:rPr lang="en-US" sz="2800" spc="-9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the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cell cycle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varies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from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organism</a:t>
            </a:r>
            <a:r>
              <a:rPr lang="en-US" sz="2800" spc="-9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to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organism,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 and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from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cell</a:t>
            </a:r>
            <a:r>
              <a:rPr lang="en-US" sz="2800" spc="5" dirty="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Times New Roman"/>
              </a:rPr>
              <a:t>to</a:t>
            </a:r>
            <a:r>
              <a:rPr lang="en-US" sz="2800" spc="-5" dirty="0">
                <a:solidFill>
                  <a:schemeClr val="bg1"/>
                </a:solidFill>
                <a:cs typeface="Times New Roman"/>
              </a:rPr>
              <a:t> cell.</a:t>
            </a:r>
          </a:p>
          <a:p>
            <a:pPr marL="217682">
              <a:tabLst>
                <a:tab pos="425598" algn="l"/>
              </a:tabLst>
            </a:pPr>
            <a:endParaRPr lang="en-US" sz="2800" dirty="0">
              <a:solidFill>
                <a:schemeClr val="bg1"/>
              </a:solidFill>
              <a:cs typeface="Times New Roman"/>
            </a:endParaRPr>
          </a:p>
          <a:p>
            <a:pPr marL="472122" indent="-253866">
              <a:spcBef>
                <a:spcPts val="86"/>
              </a:spcBef>
              <a:buFont typeface="Symbol"/>
              <a:buChar char=""/>
              <a:tabLst>
                <a:tab pos="471547" algn="l"/>
                <a:tab pos="472122" algn="l"/>
              </a:tabLst>
            </a:pPr>
            <a:r>
              <a:rPr lang="en-US" sz="2800" i="1" spc="-5" dirty="0">
                <a:solidFill>
                  <a:schemeClr val="bg1"/>
                </a:solidFill>
                <a:cs typeface="Calibri"/>
              </a:rPr>
              <a:t>in</a:t>
            </a:r>
            <a:r>
              <a:rPr lang="en-US" sz="2800" i="1" spc="-23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800" i="1" spc="-5" dirty="0">
                <a:solidFill>
                  <a:schemeClr val="bg1"/>
                </a:solidFill>
                <a:cs typeface="Calibri"/>
              </a:rPr>
              <a:t>human-</a:t>
            </a:r>
            <a:r>
              <a:rPr lang="en-US" sz="2800" i="1" spc="-18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800" i="1" dirty="0">
                <a:solidFill>
                  <a:schemeClr val="bg1"/>
                </a:solidFill>
                <a:cs typeface="Calibri"/>
              </a:rPr>
              <a:t>24</a:t>
            </a:r>
            <a:r>
              <a:rPr lang="en-US" sz="2800" i="1" spc="-14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800" i="1" spc="-5" dirty="0">
                <a:solidFill>
                  <a:schemeClr val="bg1"/>
                </a:solidFill>
                <a:cs typeface="Calibri"/>
              </a:rPr>
              <a:t>hrs.</a:t>
            </a:r>
          </a:p>
          <a:p>
            <a:pPr marL="218256">
              <a:spcBef>
                <a:spcPts val="86"/>
              </a:spcBef>
              <a:tabLst>
                <a:tab pos="471547" algn="l"/>
                <a:tab pos="472122" algn="l"/>
              </a:tabLst>
            </a:pPr>
            <a:endParaRPr lang="en-US" sz="2800" dirty="0">
              <a:solidFill>
                <a:schemeClr val="bg1"/>
              </a:solidFill>
              <a:cs typeface="Calibri"/>
            </a:endParaRPr>
          </a:p>
          <a:p>
            <a:pPr marL="472122" indent="-253866">
              <a:spcBef>
                <a:spcPts val="412"/>
              </a:spcBef>
              <a:buFont typeface="Symbol"/>
              <a:buChar char=""/>
              <a:tabLst>
                <a:tab pos="471547" algn="l"/>
                <a:tab pos="472122" algn="l"/>
              </a:tabLst>
            </a:pPr>
            <a:r>
              <a:rPr lang="en-US" sz="2800" i="1" spc="-5" dirty="0">
                <a:solidFill>
                  <a:schemeClr val="bg1"/>
                </a:solidFill>
                <a:cs typeface="Calibri"/>
              </a:rPr>
              <a:t>in</a:t>
            </a:r>
            <a:r>
              <a:rPr lang="en-US" sz="2800" i="1" spc="-18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800" i="1" spc="-5" dirty="0">
                <a:solidFill>
                  <a:schemeClr val="bg1"/>
                </a:solidFill>
                <a:cs typeface="Calibri"/>
              </a:rPr>
              <a:t>yeast</a:t>
            </a:r>
            <a:r>
              <a:rPr lang="en-US" sz="2800" i="1" spc="-18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800" i="1" dirty="0">
                <a:solidFill>
                  <a:schemeClr val="bg1"/>
                </a:solidFill>
                <a:cs typeface="Calibri"/>
              </a:rPr>
              <a:t>-</a:t>
            </a:r>
            <a:r>
              <a:rPr lang="en-US" sz="2800" i="1" spc="-14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800" i="1" dirty="0">
                <a:solidFill>
                  <a:schemeClr val="bg1"/>
                </a:solidFill>
                <a:cs typeface="Calibri"/>
              </a:rPr>
              <a:t>90</a:t>
            </a:r>
            <a:r>
              <a:rPr lang="en-US" sz="2800" i="1" spc="-9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800" i="1" spc="-5" dirty="0">
                <a:solidFill>
                  <a:schemeClr val="bg1"/>
                </a:solidFill>
                <a:cs typeface="Calibri"/>
              </a:rPr>
              <a:t>min.</a:t>
            </a:r>
          </a:p>
          <a:p>
            <a:pPr marL="218256">
              <a:spcBef>
                <a:spcPts val="412"/>
              </a:spcBef>
              <a:tabLst>
                <a:tab pos="471547" algn="l"/>
                <a:tab pos="472122" algn="l"/>
              </a:tabLst>
            </a:pPr>
            <a:endParaRPr lang="en-US" sz="2800" dirty="0">
              <a:solidFill>
                <a:schemeClr val="bg1"/>
              </a:solidFill>
              <a:cs typeface="Calibri"/>
            </a:endParaRPr>
          </a:p>
          <a:p>
            <a:pPr marL="425025">
              <a:spcBef>
                <a:spcPts val="339"/>
              </a:spcBef>
            </a:pPr>
            <a:r>
              <a:rPr lang="en-US" sz="2800" spc="-5" dirty="0">
                <a:solidFill>
                  <a:schemeClr val="bg1"/>
                </a:solidFill>
                <a:cs typeface="Calibri"/>
              </a:rPr>
              <a:t>Cell</a:t>
            </a:r>
            <a:r>
              <a:rPr lang="en-US" sz="2800" spc="-18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cycle</a:t>
            </a:r>
            <a:r>
              <a:rPr lang="en-US" sz="2800" spc="-9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consists</a:t>
            </a:r>
            <a:r>
              <a:rPr lang="en-US" sz="2800" spc="-9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800" spc="-5" dirty="0">
                <a:solidFill>
                  <a:schemeClr val="bg1"/>
                </a:solidFill>
                <a:cs typeface="Calibri"/>
              </a:rPr>
              <a:t>of</a:t>
            </a:r>
            <a:r>
              <a:rPr lang="en-US" sz="2800" spc="-14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two</a:t>
            </a:r>
            <a:r>
              <a:rPr lang="en-US" sz="2800" spc="-5" dirty="0">
                <a:solidFill>
                  <a:schemeClr val="bg1"/>
                </a:solidFill>
                <a:cs typeface="Calibri"/>
              </a:rPr>
              <a:t> phases</a:t>
            </a:r>
            <a:r>
              <a:rPr lang="en-US" sz="2800" spc="-9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:</a:t>
            </a:r>
          </a:p>
          <a:p>
            <a:pPr marL="425025">
              <a:spcBef>
                <a:spcPts val="339"/>
              </a:spcBef>
            </a:pPr>
            <a:endParaRPr lang="en-US" sz="2800" dirty="0">
              <a:solidFill>
                <a:schemeClr val="bg1"/>
              </a:solidFill>
              <a:cs typeface="Calibri"/>
            </a:endParaRPr>
          </a:p>
          <a:p>
            <a:pPr marL="642706" lvl="1" indent="-218256">
              <a:spcBef>
                <a:spcPts val="326"/>
              </a:spcBef>
              <a:buFont typeface="Calibri"/>
              <a:buAutoNum type="romanLcParenBoth"/>
              <a:tabLst>
                <a:tab pos="643280" algn="l"/>
              </a:tabLst>
            </a:pPr>
            <a:r>
              <a:rPr lang="en-US" sz="2800" b="1" i="1" dirty="0">
                <a:solidFill>
                  <a:schemeClr val="bg1"/>
                </a:solidFill>
                <a:cs typeface="Calibri"/>
              </a:rPr>
              <a:t>Interphase</a:t>
            </a:r>
            <a:r>
              <a:rPr lang="en-US" sz="2800" b="1" i="1" spc="-23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800" b="1" i="1" spc="-5" dirty="0">
                <a:solidFill>
                  <a:schemeClr val="bg1"/>
                </a:solidFill>
                <a:cs typeface="Calibri"/>
              </a:rPr>
              <a:t>(Non-dividing</a:t>
            </a:r>
            <a:r>
              <a:rPr lang="en-US" sz="2800" b="1" i="1" spc="-14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800" b="1" i="1" dirty="0">
                <a:solidFill>
                  <a:schemeClr val="bg1"/>
                </a:solidFill>
                <a:cs typeface="Calibri"/>
              </a:rPr>
              <a:t>phase)</a:t>
            </a:r>
            <a:endParaRPr lang="en-US" sz="2800" dirty="0">
              <a:solidFill>
                <a:schemeClr val="bg1"/>
              </a:solidFill>
              <a:cs typeface="Calibri"/>
            </a:endParaRPr>
          </a:p>
          <a:p>
            <a:pPr marL="703014" lvl="1" indent="-278563">
              <a:spcBef>
                <a:spcPts val="335"/>
              </a:spcBef>
              <a:buAutoNum type="romanLcParenBoth"/>
              <a:tabLst>
                <a:tab pos="703588" algn="l"/>
              </a:tabLst>
            </a:pPr>
            <a:r>
              <a:rPr lang="en-US" sz="2800" b="1" i="1" spc="-5" dirty="0">
                <a:solidFill>
                  <a:schemeClr val="bg1"/>
                </a:solidFill>
                <a:cs typeface="Calibri"/>
              </a:rPr>
              <a:t>M-phase</a:t>
            </a:r>
            <a:r>
              <a:rPr lang="en-US" sz="2800" b="1" i="1" spc="-23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800" b="1" i="1" spc="-5" dirty="0">
                <a:solidFill>
                  <a:schemeClr val="bg1"/>
                </a:solidFill>
                <a:cs typeface="Calibri"/>
              </a:rPr>
              <a:t>(Dividing</a:t>
            </a:r>
            <a:r>
              <a:rPr lang="en-US" sz="2800" b="1" i="1" spc="-18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800" b="1" i="1" spc="-5" dirty="0">
                <a:solidFill>
                  <a:schemeClr val="bg1"/>
                </a:solidFill>
                <a:cs typeface="Calibri"/>
              </a:rPr>
              <a:t>phase</a:t>
            </a:r>
            <a:r>
              <a:rPr lang="en-US" sz="2800" spc="-5" dirty="0">
                <a:solidFill>
                  <a:schemeClr val="bg1"/>
                </a:solidFill>
                <a:cs typeface="Calibri"/>
              </a:rPr>
              <a:t>)</a:t>
            </a:r>
            <a:endParaRPr lang="en-US" sz="2800" dirty="0">
              <a:solidFill>
                <a:schemeClr val="bg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99846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831828" y="995532"/>
            <a:ext cx="995730" cy="288018"/>
          </a:xfrm>
          <a:prstGeom prst="rect">
            <a:avLst/>
          </a:prstGeom>
        </p:spPr>
        <p:txBody>
          <a:bodyPr vert="horz" wrap="square" lIns="0" tIns="10913" rIns="0" bIns="0" rtlCol="0">
            <a:spAutoFit/>
          </a:bodyPr>
          <a:lstStyle/>
          <a:p>
            <a:pPr marL="34461">
              <a:spcBef>
                <a:spcPts val="86"/>
              </a:spcBef>
            </a:pPr>
            <a:r>
              <a:rPr dirty="0">
                <a:solidFill>
                  <a:schemeClr val="bg1"/>
                </a:solidFill>
                <a:latin typeface="Calibri"/>
                <a:cs typeface="Calibri"/>
              </a:rPr>
              <a:t>G</a:t>
            </a:r>
            <a:r>
              <a:rPr baseline="-7936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r>
              <a:rPr spc="122" baseline="-7936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chemeClr val="bg1"/>
                </a:solidFill>
                <a:latin typeface="Calibri"/>
                <a:cs typeface="Calibri"/>
              </a:rPr>
              <a:t>-</a:t>
            </a:r>
            <a:r>
              <a:rPr spc="-27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chemeClr val="bg1"/>
                </a:solidFill>
                <a:latin typeface="Calibri"/>
                <a:cs typeface="Calibri"/>
              </a:rPr>
              <a:t>phase</a:t>
            </a:r>
            <a:endParaRPr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87127" y="1394730"/>
            <a:ext cx="1243444" cy="288018"/>
          </a:xfrm>
          <a:prstGeom prst="rect">
            <a:avLst/>
          </a:prstGeom>
        </p:spPr>
        <p:txBody>
          <a:bodyPr vert="horz" wrap="square" lIns="0" tIns="10913" rIns="0" bIns="0" rtlCol="0">
            <a:spAutoFit/>
          </a:bodyPr>
          <a:lstStyle/>
          <a:p>
            <a:pPr marL="11487">
              <a:spcBef>
                <a:spcPts val="86"/>
              </a:spcBef>
            </a:pPr>
            <a:r>
              <a:rPr spc="-5" dirty="0">
                <a:solidFill>
                  <a:schemeClr val="bg1"/>
                </a:solidFill>
                <a:latin typeface="Calibri"/>
                <a:cs typeface="Calibri"/>
              </a:rPr>
              <a:t>INTERPHASE</a:t>
            </a:r>
            <a:endParaRPr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49769" y="1412773"/>
            <a:ext cx="937462" cy="288018"/>
          </a:xfrm>
          <a:prstGeom prst="rect">
            <a:avLst/>
          </a:prstGeom>
        </p:spPr>
        <p:txBody>
          <a:bodyPr vert="horz" wrap="square" lIns="0" tIns="10913" rIns="0" bIns="0" rtlCol="0">
            <a:spAutoFit/>
          </a:bodyPr>
          <a:lstStyle/>
          <a:p>
            <a:pPr marL="11487">
              <a:spcBef>
                <a:spcPts val="86"/>
              </a:spcBef>
            </a:pPr>
            <a:r>
              <a:rPr spc="-5" dirty="0">
                <a:solidFill>
                  <a:schemeClr val="bg1"/>
                </a:solidFill>
                <a:latin typeface="Calibri"/>
                <a:cs typeface="Calibri"/>
              </a:rPr>
              <a:t>S-</a:t>
            </a:r>
            <a:r>
              <a:rPr spc="-54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chemeClr val="bg1"/>
                </a:solidFill>
                <a:latin typeface="Calibri"/>
                <a:cs typeface="Calibri"/>
              </a:rPr>
              <a:t>phase</a:t>
            </a:r>
            <a:endParaRPr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95888" y="1870518"/>
            <a:ext cx="1106776" cy="288018"/>
          </a:xfrm>
          <a:prstGeom prst="rect">
            <a:avLst/>
          </a:prstGeom>
        </p:spPr>
        <p:txBody>
          <a:bodyPr vert="horz" wrap="square" lIns="0" tIns="10913" rIns="0" bIns="0" rtlCol="0">
            <a:spAutoFit/>
          </a:bodyPr>
          <a:lstStyle/>
          <a:p>
            <a:pPr marL="34461">
              <a:spcBef>
                <a:spcPts val="86"/>
              </a:spcBef>
            </a:pPr>
            <a:r>
              <a:rPr dirty="0">
                <a:solidFill>
                  <a:schemeClr val="bg1"/>
                </a:solidFill>
                <a:latin typeface="Calibri"/>
                <a:cs typeface="Calibri"/>
              </a:rPr>
              <a:t>G</a:t>
            </a:r>
            <a:r>
              <a:rPr baseline="-7936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r>
              <a:rPr spc="122" baseline="-7936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chemeClr val="bg1"/>
                </a:solidFill>
                <a:latin typeface="Calibri"/>
                <a:cs typeface="Calibri"/>
              </a:rPr>
              <a:t>-</a:t>
            </a:r>
            <a:r>
              <a:rPr spc="-27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chemeClr val="bg1"/>
                </a:solidFill>
                <a:latin typeface="Calibri"/>
                <a:cs typeface="Calibri"/>
              </a:rPr>
              <a:t>phase</a:t>
            </a:r>
            <a:endParaRPr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79643" y="2532354"/>
            <a:ext cx="1038457" cy="288018"/>
          </a:xfrm>
          <a:prstGeom prst="rect">
            <a:avLst/>
          </a:prstGeom>
        </p:spPr>
        <p:txBody>
          <a:bodyPr vert="horz" wrap="square" lIns="0" tIns="10913" rIns="0" bIns="0" rtlCol="0">
            <a:spAutoFit/>
          </a:bodyPr>
          <a:lstStyle/>
          <a:p>
            <a:pPr marL="11487">
              <a:spcBef>
                <a:spcPts val="86"/>
              </a:spcBef>
            </a:pPr>
            <a:r>
              <a:rPr spc="-5" dirty="0">
                <a:solidFill>
                  <a:schemeClr val="bg1"/>
                </a:solidFill>
                <a:latin typeface="Calibri"/>
                <a:cs typeface="Calibri"/>
              </a:rPr>
              <a:t>Prophase</a:t>
            </a:r>
            <a:endParaRPr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9386" y="2665674"/>
            <a:ext cx="1532929" cy="441907"/>
          </a:xfrm>
          <a:prstGeom prst="rect">
            <a:avLst/>
          </a:prstGeom>
        </p:spPr>
        <p:txBody>
          <a:bodyPr vert="horz" wrap="square" lIns="0" tIns="10913" rIns="0" bIns="0" rtlCol="0">
            <a:spAutoFit/>
          </a:bodyPr>
          <a:lstStyle/>
          <a:p>
            <a:pPr marL="11487">
              <a:spcBef>
                <a:spcPts val="86"/>
              </a:spcBef>
            </a:pPr>
            <a:r>
              <a:rPr lang="en-US" sz="2800" spc="-5" dirty="0">
                <a:solidFill>
                  <a:schemeClr val="bg1"/>
                </a:solidFill>
                <a:latin typeface="Calibri"/>
                <a:cs typeface="Calibri"/>
              </a:rPr>
              <a:t>Cell Cycle</a:t>
            </a:r>
            <a:endParaRPr sz="2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21703" y="2697279"/>
            <a:ext cx="1747365" cy="644593"/>
          </a:xfrm>
          <a:prstGeom prst="rect">
            <a:avLst/>
          </a:prstGeom>
        </p:spPr>
        <p:txBody>
          <a:bodyPr vert="horz" wrap="square" lIns="0" tIns="11487" rIns="0" bIns="0" rtlCol="0">
            <a:spAutoFit/>
          </a:bodyPr>
          <a:lstStyle/>
          <a:p>
            <a:pPr marL="11487" marR="4595" indent="124061">
              <a:lnSpc>
                <a:spcPct val="117500"/>
              </a:lnSpc>
              <a:spcBef>
                <a:spcPts val="90"/>
              </a:spcBef>
            </a:pPr>
            <a:r>
              <a:rPr spc="-5" dirty="0">
                <a:solidFill>
                  <a:schemeClr val="bg1"/>
                </a:solidFill>
                <a:latin typeface="Calibri"/>
                <a:cs typeface="Calibri"/>
              </a:rPr>
              <a:t>Karyokinesis </a:t>
            </a:r>
            <a:r>
              <a:rPr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chemeClr val="bg1"/>
                </a:solidFill>
                <a:latin typeface="Calibri"/>
                <a:cs typeface="Calibri"/>
              </a:rPr>
              <a:t>(Nuclear</a:t>
            </a:r>
            <a:r>
              <a:rPr spc="-6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chemeClr val="bg1"/>
                </a:solidFill>
                <a:latin typeface="Calibri"/>
                <a:cs typeface="Calibri"/>
              </a:rPr>
              <a:t>division)</a:t>
            </a:r>
            <a:endParaRPr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28979" y="3489553"/>
            <a:ext cx="1593214" cy="288019"/>
          </a:xfrm>
          <a:prstGeom prst="rect">
            <a:avLst/>
          </a:prstGeom>
        </p:spPr>
        <p:txBody>
          <a:bodyPr vert="horz" wrap="square" lIns="0" tIns="10913" rIns="0" bIns="0" rtlCol="0">
            <a:spAutoFit/>
          </a:bodyPr>
          <a:lstStyle/>
          <a:p>
            <a:pPr marL="11487">
              <a:spcBef>
                <a:spcPts val="86"/>
              </a:spcBef>
            </a:pPr>
            <a:r>
              <a:rPr spc="-5" dirty="0">
                <a:solidFill>
                  <a:schemeClr val="bg1"/>
                </a:solidFill>
                <a:latin typeface="Calibri"/>
                <a:cs typeface="Calibri"/>
              </a:rPr>
              <a:t>MITOTIC</a:t>
            </a:r>
            <a:r>
              <a:rPr spc="-41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chemeClr val="bg1"/>
                </a:solidFill>
                <a:latin typeface="Calibri"/>
                <a:cs typeface="Calibri"/>
              </a:rPr>
              <a:t>PHASE</a:t>
            </a:r>
            <a:endParaRPr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74040" y="4200981"/>
            <a:ext cx="1852286" cy="842596"/>
          </a:xfrm>
          <a:prstGeom prst="rect">
            <a:avLst/>
          </a:prstGeom>
        </p:spPr>
        <p:txBody>
          <a:bodyPr vert="horz" wrap="square" lIns="0" tIns="11487" rIns="0" bIns="0" rtlCol="0">
            <a:spAutoFit/>
          </a:bodyPr>
          <a:lstStyle/>
          <a:p>
            <a:pPr marL="171159" algn="ctr">
              <a:spcBef>
                <a:spcPts val="90"/>
              </a:spcBef>
            </a:pPr>
            <a:r>
              <a:rPr dirty="0">
                <a:solidFill>
                  <a:schemeClr val="bg1"/>
                </a:solidFill>
                <a:latin typeface="Calibri"/>
                <a:cs typeface="Calibri"/>
              </a:rPr>
              <a:t>Cytokinesis</a:t>
            </a:r>
          </a:p>
          <a:p>
            <a:pPr marL="11487" algn="ctr"/>
            <a:r>
              <a:rPr spc="-5" dirty="0">
                <a:solidFill>
                  <a:schemeClr val="bg1"/>
                </a:solidFill>
                <a:latin typeface="Calibri"/>
                <a:cs typeface="Calibri"/>
              </a:rPr>
              <a:t>(Cytoplasmic</a:t>
            </a:r>
            <a:r>
              <a:rPr spc="-14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chemeClr val="bg1"/>
                </a:solidFill>
                <a:latin typeface="Calibri"/>
                <a:cs typeface="Calibri"/>
              </a:rPr>
              <a:t>division)</a:t>
            </a:r>
            <a:endParaRPr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266427" y="1130420"/>
            <a:ext cx="577799" cy="921836"/>
            <a:chOff x="3496817" y="1150620"/>
            <a:chExt cx="638810" cy="1019175"/>
          </a:xfrm>
          <a:solidFill>
            <a:schemeClr val="bg1"/>
          </a:solidFill>
        </p:grpSpPr>
        <p:sp>
          <p:nvSpPr>
            <p:cNvPr id="13" name="object 13"/>
            <p:cNvSpPr/>
            <p:nvPr/>
          </p:nvSpPr>
          <p:spPr>
            <a:xfrm>
              <a:off x="3496817" y="1201674"/>
              <a:ext cx="314960" cy="942975"/>
            </a:xfrm>
            <a:custGeom>
              <a:avLst/>
              <a:gdLst/>
              <a:ahLst/>
              <a:cxnLst/>
              <a:rect l="l" t="t" r="r" b="b"/>
              <a:pathLst>
                <a:path w="314960" h="942975">
                  <a:moveTo>
                    <a:pt x="0" y="400812"/>
                  </a:moveTo>
                  <a:lnTo>
                    <a:pt x="285750" y="400812"/>
                  </a:lnTo>
                </a:path>
                <a:path w="314960" h="942975">
                  <a:moveTo>
                    <a:pt x="295656" y="0"/>
                  </a:moveTo>
                  <a:lnTo>
                    <a:pt x="314706" y="942975"/>
                  </a:lnTo>
                </a:path>
              </a:pathLst>
            </a:custGeom>
            <a:grpFill/>
            <a:ln w="19812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endParaRPr sz="1628"/>
            </a:p>
          </p:txBody>
        </p:sp>
        <p:sp>
          <p:nvSpPr>
            <p:cNvPr id="14" name="object 14"/>
            <p:cNvSpPr/>
            <p:nvPr/>
          </p:nvSpPr>
          <p:spPr>
            <a:xfrm>
              <a:off x="3791839" y="1150619"/>
              <a:ext cx="343535" cy="1019175"/>
            </a:xfrm>
            <a:custGeom>
              <a:avLst/>
              <a:gdLst/>
              <a:ahLst/>
              <a:cxnLst/>
              <a:rect l="l" t="t" r="r" b="b"/>
              <a:pathLst>
                <a:path w="343535" h="1019175">
                  <a:moveTo>
                    <a:pt x="276860" y="32766"/>
                  </a:moveTo>
                  <a:lnTo>
                    <a:pt x="263753" y="27305"/>
                  </a:lnTo>
                  <a:lnTo>
                    <a:pt x="198247" y="0"/>
                  </a:lnTo>
                  <a:lnTo>
                    <a:pt x="200164" y="28181"/>
                  </a:lnTo>
                  <a:lnTo>
                    <a:pt x="0" y="41910"/>
                  </a:lnTo>
                  <a:lnTo>
                    <a:pt x="1270" y="61722"/>
                  </a:lnTo>
                  <a:lnTo>
                    <a:pt x="201510" y="47879"/>
                  </a:lnTo>
                  <a:lnTo>
                    <a:pt x="203454" y="76073"/>
                  </a:lnTo>
                  <a:lnTo>
                    <a:pt x="276860" y="32766"/>
                  </a:lnTo>
                  <a:close/>
                </a:path>
                <a:path w="343535" h="1019175">
                  <a:moveTo>
                    <a:pt x="286004" y="433578"/>
                  </a:moveTo>
                  <a:lnTo>
                    <a:pt x="272897" y="428117"/>
                  </a:lnTo>
                  <a:lnTo>
                    <a:pt x="207391" y="400812"/>
                  </a:lnTo>
                  <a:lnTo>
                    <a:pt x="209308" y="428993"/>
                  </a:lnTo>
                  <a:lnTo>
                    <a:pt x="9144" y="442722"/>
                  </a:lnTo>
                  <a:lnTo>
                    <a:pt x="10414" y="462534"/>
                  </a:lnTo>
                  <a:lnTo>
                    <a:pt x="210654" y="448691"/>
                  </a:lnTo>
                  <a:lnTo>
                    <a:pt x="212598" y="476885"/>
                  </a:lnTo>
                  <a:lnTo>
                    <a:pt x="286004" y="433578"/>
                  </a:lnTo>
                  <a:close/>
                </a:path>
                <a:path w="343535" h="1019175">
                  <a:moveTo>
                    <a:pt x="343535" y="976122"/>
                  </a:moveTo>
                  <a:lnTo>
                    <a:pt x="329450" y="970153"/>
                  </a:lnTo>
                  <a:lnTo>
                    <a:pt x="265049" y="942848"/>
                  </a:lnTo>
                  <a:lnTo>
                    <a:pt x="266827" y="970953"/>
                  </a:lnTo>
                  <a:lnTo>
                    <a:pt x="38100" y="985266"/>
                  </a:lnTo>
                  <a:lnTo>
                    <a:pt x="39370" y="1005078"/>
                  </a:lnTo>
                  <a:lnTo>
                    <a:pt x="268084" y="990765"/>
                  </a:lnTo>
                  <a:lnTo>
                    <a:pt x="269875" y="1018921"/>
                  </a:lnTo>
                  <a:lnTo>
                    <a:pt x="343535" y="97612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endParaRPr sz="1628"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7396287" y="2676363"/>
            <a:ext cx="345760" cy="1107351"/>
            <a:chOff x="6048755" y="2806446"/>
            <a:chExt cx="382270" cy="1224280"/>
          </a:xfrm>
          <a:solidFill>
            <a:schemeClr val="bg1"/>
          </a:solidFill>
        </p:grpSpPr>
        <p:sp>
          <p:nvSpPr>
            <p:cNvPr id="16" name="object 16"/>
            <p:cNvSpPr/>
            <p:nvPr/>
          </p:nvSpPr>
          <p:spPr>
            <a:xfrm>
              <a:off x="6058661" y="2839974"/>
              <a:ext cx="28575" cy="1143000"/>
            </a:xfrm>
            <a:custGeom>
              <a:avLst/>
              <a:gdLst/>
              <a:ahLst/>
              <a:cxnLst/>
              <a:rect l="l" t="t" r="r" b="b"/>
              <a:pathLst>
                <a:path w="28575" h="1143000">
                  <a:moveTo>
                    <a:pt x="0" y="0"/>
                  </a:moveTo>
                  <a:lnTo>
                    <a:pt x="28575" y="1143000"/>
                  </a:lnTo>
                </a:path>
              </a:pathLst>
            </a:custGeom>
            <a:grpFill/>
            <a:ln w="19812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endParaRPr sz="1628"/>
            </a:p>
          </p:txBody>
        </p:sp>
        <p:sp>
          <p:nvSpPr>
            <p:cNvPr id="17" name="object 17"/>
            <p:cNvSpPr/>
            <p:nvPr/>
          </p:nvSpPr>
          <p:spPr>
            <a:xfrm>
              <a:off x="6069076" y="2806445"/>
              <a:ext cx="361950" cy="1224280"/>
            </a:xfrm>
            <a:custGeom>
              <a:avLst/>
              <a:gdLst/>
              <a:ahLst/>
              <a:cxnLst/>
              <a:rect l="l" t="t" r="r" b="b"/>
              <a:pathLst>
                <a:path w="361950" h="1224279">
                  <a:moveTo>
                    <a:pt x="333248" y="33528"/>
                  </a:moveTo>
                  <a:lnTo>
                    <a:pt x="318693" y="27305"/>
                  </a:lnTo>
                  <a:lnTo>
                    <a:pt x="254889" y="0"/>
                  </a:lnTo>
                  <a:lnTo>
                    <a:pt x="256565" y="28054"/>
                  </a:lnTo>
                  <a:lnTo>
                    <a:pt x="8763" y="42672"/>
                  </a:lnTo>
                  <a:lnTo>
                    <a:pt x="10033" y="62484"/>
                  </a:lnTo>
                  <a:lnTo>
                    <a:pt x="257759" y="47866"/>
                  </a:lnTo>
                  <a:lnTo>
                    <a:pt x="259461" y="76073"/>
                  </a:lnTo>
                  <a:lnTo>
                    <a:pt x="333248" y="33528"/>
                  </a:lnTo>
                  <a:close/>
                </a:path>
                <a:path w="361950" h="1224279">
                  <a:moveTo>
                    <a:pt x="351917" y="454152"/>
                  </a:moveTo>
                  <a:lnTo>
                    <a:pt x="337439" y="447929"/>
                  </a:lnTo>
                  <a:lnTo>
                    <a:pt x="273685" y="420497"/>
                  </a:lnTo>
                  <a:lnTo>
                    <a:pt x="275272" y="448652"/>
                  </a:lnTo>
                  <a:lnTo>
                    <a:pt x="18034" y="463296"/>
                  </a:lnTo>
                  <a:lnTo>
                    <a:pt x="19050" y="483108"/>
                  </a:lnTo>
                  <a:lnTo>
                    <a:pt x="276390" y="468350"/>
                  </a:lnTo>
                  <a:lnTo>
                    <a:pt x="278003" y="496570"/>
                  </a:lnTo>
                  <a:lnTo>
                    <a:pt x="351917" y="454152"/>
                  </a:lnTo>
                  <a:close/>
                </a:path>
                <a:path w="361950" h="1224279">
                  <a:moveTo>
                    <a:pt x="352679" y="1184148"/>
                  </a:moveTo>
                  <a:lnTo>
                    <a:pt x="335267" y="1176020"/>
                  </a:lnTo>
                  <a:lnTo>
                    <a:pt x="275463" y="1148080"/>
                  </a:lnTo>
                  <a:lnTo>
                    <a:pt x="276212" y="1176362"/>
                  </a:lnTo>
                  <a:lnTo>
                    <a:pt x="0" y="1183767"/>
                  </a:lnTo>
                  <a:lnTo>
                    <a:pt x="508" y="1203579"/>
                  </a:lnTo>
                  <a:lnTo>
                    <a:pt x="276733" y="1196060"/>
                  </a:lnTo>
                  <a:lnTo>
                    <a:pt x="277495" y="1224280"/>
                  </a:lnTo>
                  <a:lnTo>
                    <a:pt x="352679" y="1184148"/>
                  </a:lnTo>
                  <a:close/>
                </a:path>
                <a:path w="361950" h="1224279">
                  <a:moveTo>
                    <a:pt x="361823" y="757428"/>
                  </a:moveTo>
                  <a:lnTo>
                    <a:pt x="344411" y="749300"/>
                  </a:lnTo>
                  <a:lnTo>
                    <a:pt x="284607" y="721360"/>
                  </a:lnTo>
                  <a:lnTo>
                    <a:pt x="285356" y="749642"/>
                  </a:lnTo>
                  <a:lnTo>
                    <a:pt x="9144" y="757047"/>
                  </a:lnTo>
                  <a:lnTo>
                    <a:pt x="9652" y="776859"/>
                  </a:lnTo>
                  <a:lnTo>
                    <a:pt x="285877" y="769340"/>
                  </a:lnTo>
                  <a:lnTo>
                    <a:pt x="286639" y="797560"/>
                  </a:lnTo>
                  <a:lnTo>
                    <a:pt x="361823" y="75742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endParaRPr sz="1628"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4429774" y="3003498"/>
            <a:ext cx="581819" cy="1453112"/>
            <a:chOff x="3677411" y="3221482"/>
            <a:chExt cx="643255" cy="1606550"/>
          </a:xfrm>
          <a:solidFill>
            <a:schemeClr val="bg1"/>
          </a:solidFill>
        </p:grpSpPr>
        <p:sp>
          <p:nvSpPr>
            <p:cNvPr id="19" name="object 19"/>
            <p:cNvSpPr/>
            <p:nvPr/>
          </p:nvSpPr>
          <p:spPr>
            <a:xfrm>
              <a:off x="3687317" y="3888486"/>
              <a:ext cx="266700" cy="9525"/>
            </a:xfrm>
            <a:custGeom>
              <a:avLst/>
              <a:gdLst/>
              <a:ahLst/>
              <a:cxnLst/>
              <a:rect l="l" t="t" r="r" b="b"/>
              <a:pathLst>
                <a:path w="266700" h="9525">
                  <a:moveTo>
                    <a:pt x="-9905" y="4762"/>
                  </a:moveTo>
                  <a:lnTo>
                    <a:pt x="276605" y="4762"/>
                  </a:lnTo>
                </a:path>
              </a:pathLst>
            </a:custGeom>
            <a:grpFill/>
            <a:ln w="29336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endParaRPr sz="1628"/>
            </a:p>
          </p:txBody>
        </p:sp>
        <p:sp>
          <p:nvSpPr>
            <p:cNvPr id="20" name="object 20"/>
            <p:cNvSpPr/>
            <p:nvPr/>
          </p:nvSpPr>
          <p:spPr>
            <a:xfrm>
              <a:off x="3934205" y="3249930"/>
              <a:ext cx="38100" cy="1559560"/>
            </a:xfrm>
            <a:custGeom>
              <a:avLst/>
              <a:gdLst/>
              <a:ahLst/>
              <a:cxnLst/>
              <a:rect l="l" t="t" r="r" b="b"/>
              <a:pathLst>
                <a:path w="38100" h="1559560">
                  <a:moveTo>
                    <a:pt x="0" y="0"/>
                  </a:moveTo>
                  <a:lnTo>
                    <a:pt x="38100" y="1559560"/>
                  </a:lnTo>
                </a:path>
              </a:pathLst>
            </a:custGeom>
            <a:grpFill/>
            <a:ln w="19812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endParaRPr sz="1628"/>
            </a:p>
          </p:txBody>
        </p:sp>
        <p:sp>
          <p:nvSpPr>
            <p:cNvPr id="21" name="object 21"/>
            <p:cNvSpPr/>
            <p:nvPr/>
          </p:nvSpPr>
          <p:spPr>
            <a:xfrm>
              <a:off x="3949192" y="3221481"/>
              <a:ext cx="371475" cy="1606550"/>
            </a:xfrm>
            <a:custGeom>
              <a:avLst/>
              <a:gdLst/>
              <a:ahLst/>
              <a:cxnLst/>
              <a:rect l="l" t="t" r="r" b="b"/>
              <a:pathLst>
                <a:path w="371475" h="1606550">
                  <a:moveTo>
                    <a:pt x="352679" y="36068"/>
                  </a:moveTo>
                  <a:lnTo>
                    <a:pt x="335267" y="27940"/>
                  </a:lnTo>
                  <a:lnTo>
                    <a:pt x="275463" y="0"/>
                  </a:lnTo>
                  <a:lnTo>
                    <a:pt x="276212" y="28282"/>
                  </a:lnTo>
                  <a:lnTo>
                    <a:pt x="0" y="35687"/>
                  </a:lnTo>
                  <a:lnTo>
                    <a:pt x="508" y="55499"/>
                  </a:lnTo>
                  <a:lnTo>
                    <a:pt x="276733" y="47980"/>
                  </a:lnTo>
                  <a:lnTo>
                    <a:pt x="277495" y="76200"/>
                  </a:lnTo>
                  <a:lnTo>
                    <a:pt x="352679" y="36068"/>
                  </a:lnTo>
                  <a:close/>
                </a:path>
                <a:path w="371475" h="1606550">
                  <a:moveTo>
                    <a:pt x="370967" y="1566164"/>
                  </a:moveTo>
                  <a:lnTo>
                    <a:pt x="353555" y="1558036"/>
                  </a:lnTo>
                  <a:lnTo>
                    <a:pt x="293751" y="1530096"/>
                  </a:lnTo>
                  <a:lnTo>
                    <a:pt x="294500" y="1558378"/>
                  </a:lnTo>
                  <a:lnTo>
                    <a:pt x="18288" y="1565783"/>
                  </a:lnTo>
                  <a:lnTo>
                    <a:pt x="18796" y="1585595"/>
                  </a:lnTo>
                  <a:lnTo>
                    <a:pt x="295021" y="1578076"/>
                  </a:lnTo>
                  <a:lnTo>
                    <a:pt x="295783" y="1606296"/>
                  </a:lnTo>
                  <a:lnTo>
                    <a:pt x="370967" y="1566164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endParaRPr sz="1628"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2137788" y="1494904"/>
            <a:ext cx="629241" cy="2111894"/>
            <a:chOff x="1533905" y="1506778"/>
            <a:chExt cx="695685" cy="2334895"/>
          </a:xfrm>
        </p:grpSpPr>
        <p:sp>
          <p:nvSpPr>
            <p:cNvPr id="23" name="object 23"/>
            <p:cNvSpPr/>
            <p:nvPr/>
          </p:nvSpPr>
          <p:spPr>
            <a:xfrm>
              <a:off x="1533905" y="1555242"/>
              <a:ext cx="352425" cy="2286000"/>
            </a:xfrm>
            <a:custGeom>
              <a:avLst/>
              <a:gdLst/>
              <a:ahLst/>
              <a:cxnLst/>
              <a:rect l="l" t="t" r="r" b="b"/>
              <a:pathLst>
                <a:path w="352425" h="2286000">
                  <a:moveTo>
                    <a:pt x="0" y="1486281"/>
                  </a:moveTo>
                  <a:lnTo>
                    <a:pt x="323850" y="1476756"/>
                  </a:lnTo>
                </a:path>
                <a:path w="352425" h="2286000">
                  <a:moveTo>
                    <a:pt x="352425" y="0"/>
                  </a:moveTo>
                  <a:lnTo>
                    <a:pt x="342900" y="2286000"/>
                  </a:lnTo>
                </a:path>
              </a:pathLst>
            </a:custGeom>
            <a:ln w="19812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endParaRPr sz="1628" dirty="0"/>
            </a:p>
          </p:txBody>
        </p:sp>
        <p:sp>
          <p:nvSpPr>
            <p:cNvPr id="24" name="object 24"/>
            <p:cNvSpPr/>
            <p:nvPr/>
          </p:nvSpPr>
          <p:spPr>
            <a:xfrm>
              <a:off x="1863196" y="1506778"/>
              <a:ext cx="366394" cy="2334895"/>
            </a:xfrm>
            <a:custGeom>
              <a:avLst/>
              <a:gdLst/>
              <a:ahLst/>
              <a:cxnLst/>
              <a:rect l="l" t="t" r="r" b="b"/>
              <a:pathLst>
                <a:path w="366394" h="2334895">
                  <a:moveTo>
                    <a:pt x="352679" y="36068"/>
                  </a:moveTo>
                  <a:lnTo>
                    <a:pt x="335267" y="27940"/>
                  </a:lnTo>
                  <a:lnTo>
                    <a:pt x="275463" y="0"/>
                  </a:lnTo>
                  <a:lnTo>
                    <a:pt x="276212" y="28282"/>
                  </a:lnTo>
                  <a:lnTo>
                    <a:pt x="0" y="35687"/>
                  </a:lnTo>
                  <a:lnTo>
                    <a:pt x="508" y="55499"/>
                  </a:lnTo>
                  <a:lnTo>
                    <a:pt x="276733" y="47980"/>
                  </a:lnTo>
                  <a:lnTo>
                    <a:pt x="277495" y="76200"/>
                  </a:lnTo>
                  <a:lnTo>
                    <a:pt x="352679" y="36068"/>
                  </a:lnTo>
                  <a:close/>
                </a:path>
                <a:path w="366394" h="2334895">
                  <a:moveTo>
                    <a:pt x="366395" y="2294636"/>
                  </a:moveTo>
                  <a:lnTo>
                    <a:pt x="348983" y="2286508"/>
                  </a:lnTo>
                  <a:lnTo>
                    <a:pt x="289179" y="2258568"/>
                  </a:lnTo>
                  <a:lnTo>
                    <a:pt x="289928" y="2286851"/>
                  </a:lnTo>
                  <a:lnTo>
                    <a:pt x="13716" y="2294255"/>
                  </a:lnTo>
                  <a:lnTo>
                    <a:pt x="14224" y="2314067"/>
                  </a:lnTo>
                  <a:lnTo>
                    <a:pt x="290449" y="2306548"/>
                  </a:lnTo>
                  <a:lnTo>
                    <a:pt x="291211" y="2334768"/>
                  </a:lnTo>
                  <a:lnTo>
                    <a:pt x="366395" y="2294636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endParaRPr sz="1628" dirty="0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AAD30917-F328-379A-BCBE-1B0C03B4C25F}"/>
              </a:ext>
            </a:extLst>
          </p:cNvPr>
          <p:cNvSpPr txBox="1"/>
          <p:nvPr/>
        </p:nvSpPr>
        <p:spPr>
          <a:xfrm>
            <a:off x="7776609" y="2917434"/>
            <a:ext cx="124452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spc="-5" dirty="0">
                <a:solidFill>
                  <a:schemeClr val="bg1"/>
                </a:solidFill>
                <a:latin typeface="Calibri"/>
                <a:cs typeface="Calibri"/>
              </a:rPr>
              <a:t>Metap</a:t>
            </a:r>
            <a:r>
              <a:rPr lang="en-IN" sz="1800" spc="-9" dirty="0">
                <a:solidFill>
                  <a:schemeClr val="bg1"/>
                </a:solidFill>
                <a:latin typeface="Calibri"/>
                <a:cs typeface="Calibri"/>
              </a:rPr>
              <a:t>h</a:t>
            </a:r>
            <a:r>
              <a:rPr lang="en-IN" sz="1800" spc="-5" dirty="0">
                <a:solidFill>
                  <a:schemeClr val="bg1"/>
                </a:solidFill>
                <a:latin typeface="Calibri"/>
                <a:cs typeface="Calibri"/>
              </a:rPr>
              <a:t>a</a:t>
            </a:r>
            <a:r>
              <a:rPr lang="en-IN" sz="1800" spc="-9" dirty="0">
                <a:solidFill>
                  <a:schemeClr val="bg1"/>
                </a:solidFill>
                <a:latin typeface="Calibri"/>
                <a:cs typeface="Calibri"/>
              </a:rPr>
              <a:t>se  </a:t>
            </a:r>
          </a:p>
          <a:p>
            <a:r>
              <a:rPr lang="en-IN" sz="1800" spc="-5" dirty="0">
                <a:solidFill>
                  <a:schemeClr val="bg1"/>
                </a:solidFill>
                <a:latin typeface="Calibri"/>
                <a:cs typeface="Calibri"/>
              </a:rPr>
              <a:t>Anaphase </a:t>
            </a:r>
            <a:r>
              <a:rPr lang="en-IN" sz="180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</a:p>
          <a:p>
            <a:r>
              <a:rPr lang="en-IN" sz="1800" spc="-5" dirty="0">
                <a:solidFill>
                  <a:schemeClr val="bg1"/>
                </a:solidFill>
                <a:latin typeface="Calibri"/>
                <a:cs typeface="Calibri"/>
              </a:rPr>
              <a:t>Telophase</a:t>
            </a:r>
            <a:endParaRPr lang="en-IN" dirty="0">
              <a:solidFill>
                <a:schemeClr val="bg1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363000A-94F3-034B-EE85-1FED0E972BD9}"/>
              </a:ext>
            </a:extLst>
          </p:cNvPr>
          <p:cNvCxnSpPr>
            <a:cxnSpLocks/>
          </p:cNvCxnSpPr>
          <p:nvPr/>
        </p:nvCxnSpPr>
        <p:spPr>
          <a:xfrm>
            <a:off x="6742208" y="3230037"/>
            <a:ext cx="66303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7392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1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97031" y="1071562"/>
            <a:ext cx="2743200" cy="5759380"/>
          </a:xfrm>
          <a:prstGeom prst="rect">
            <a:avLst/>
          </a:prstGeom>
        </p:spPr>
      </p:pic>
      <p:sp>
        <p:nvSpPr>
          <p:cNvPr id="4" name="Rectangle: Diagonal Corners Rounded 3">
            <a:extLst>
              <a:ext uri="{FF2B5EF4-FFF2-40B4-BE49-F238E27FC236}">
                <a16:creationId xmlns:a16="http://schemas.microsoft.com/office/drawing/2014/main" id="{71F1260B-679D-4E3C-0594-54B834C3E33C}"/>
              </a:ext>
            </a:extLst>
          </p:cNvPr>
          <p:cNvSpPr/>
          <p:nvPr/>
        </p:nvSpPr>
        <p:spPr>
          <a:xfrm>
            <a:off x="3591108" y="387475"/>
            <a:ext cx="4038600" cy="503367"/>
          </a:xfrm>
          <a:prstGeom prst="round2DiagRect">
            <a:avLst/>
          </a:prstGeom>
          <a:solidFill>
            <a:srgbClr val="00206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object 2"/>
          <p:cNvSpPr txBox="1">
            <a:spLocks noGrp="1"/>
          </p:cNvSpPr>
          <p:nvPr>
            <p:ph type="title"/>
          </p:nvPr>
        </p:nvSpPr>
        <p:spPr>
          <a:xfrm>
            <a:off x="4429308" y="377962"/>
            <a:ext cx="2362200" cy="565597"/>
          </a:xfrm>
          <a:prstGeom prst="rect">
            <a:avLst/>
          </a:prstGeom>
        </p:spPr>
        <p:txBody>
          <a:bodyPr vert="horz" wrap="square" lIns="0" tIns="11487" rIns="0" bIns="0" rtlCol="0">
            <a:spAutoFit/>
          </a:bodyPr>
          <a:lstStyle/>
          <a:p>
            <a:pPr marL="11487">
              <a:spcBef>
                <a:spcPts val="90"/>
              </a:spcBef>
            </a:pPr>
            <a:r>
              <a:rPr sz="3600" b="1" spc="-5" dirty="0">
                <a:solidFill>
                  <a:srgbClr val="FFFF00"/>
                </a:solidFill>
                <a:latin typeface="Comic Sans MS" panose="030F0702030302020204" pitchFamily="66" charset="0"/>
                <a:cs typeface="Calibri"/>
              </a:rPr>
              <a:t>MITOSIS</a:t>
            </a:r>
            <a:endParaRPr sz="3600" dirty="0">
              <a:solidFill>
                <a:srgbClr val="FFFF00"/>
              </a:solidFill>
              <a:latin typeface="Comic Sans MS" panose="030F0702030302020204" pitchFamily="66" charset="0"/>
              <a:cs typeface="Calibri"/>
            </a:endParaRPr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D63AB19C-6D73-3282-E291-2E049753B7C5}"/>
              </a:ext>
            </a:extLst>
          </p:cNvPr>
          <p:cNvSpPr txBox="1">
            <a:spLocks/>
          </p:cNvSpPr>
          <p:nvPr/>
        </p:nvSpPr>
        <p:spPr>
          <a:xfrm>
            <a:off x="453231" y="963165"/>
            <a:ext cx="1600200" cy="442486"/>
          </a:xfrm>
          <a:prstGeom prst="rect">
            <a:avLst/>
          </a:prstGeom>
        </p:spPr>
        <p:txBody>
          <a:bodyPr vert="horz" wrap="square" lIns="0" tIns="11487" rIns="0" bIns="0" rtlCol="0">
            <a:spAutoFit/>
          </a:bodyPr>
          <a:lstStyle>
            <a:lvl1pPr>
              <a:defRPr sz="3889" b="0" i="0">
                <a:solidFill>
                  <a:srgbClr val="FF0000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1487">
              <a:spcBef>
                <a:spcPts val="90"/>
              </a:spcBef>
            </a:pPr>
            <a:r>
              <a:rPr lang="en-IN" sz="2800" b="1" kern="0" spc="-5" dirty="0">
                <a:solidFill>
                  <a:schemeClr val="bg1"/>
                </a:solidFill>
                <a:latin typeface="+mj-lt"/>
                <a:cs typeface="Calibri"/>
              </a:rPr>
              <a:t>Prophase:</a:t>
            </a:r>
            <a:endParaRPr lang="en-IN" sz="2800" kern="0" dirty="0">
              <a:solidFill>
                <a:schemeClr val="bg1"/>
              </a:solidFill>
              <a:latin typeface="+mj-lt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11231" y="309562"/>
            <a:ext cx="3124200" cy="6248400"/>
          </a:xfrm>
          <a:prstGeom prst="rect">
            <a:avLst/>
          </a:prstGeom>
        </p:spPr>
      </p:pic>
      <p:sp>
        <p:nvSpPr>
          <p:cNvPr id="3" name="object 2">
            <a:extLst>
              <a:ext uri="{FF2B5EF4-FFF2-40B4-BE49-F238E27FC236}">
                <a16:creationId xmlns:a16="http://schemas.microsoft.com/office/drawing/2014/main" id="{5A99CFA3-6FC0-A9DB-47B2-64BEA2D1105E}"/>
              </a:ext>
            </a:extLst>
          </p:cNvPr>
          <p:cNvSpPr txBox="1">
            <a:spLocks/>
          </p:cNvSpPr>
          <p:nvPr/>
        </p:nvSpPr>
        <p:spPr>
          <a:xfrm>
            <a:off x="453232" y="538162"/>
            <a:ext cx="1981200" cy="442486"/>
          </a:xfrm>
          <a:prstGeom prst="rect">
            <a:avLst/>
          </a:prstGeom>
        </p:spPr>
        <p:txBody>
          <a:bodyPr vert="horz" wrap="square" lIns="0" tIns="11487" rIns="0" bIns="0" rtlCol="0">
            <a:spAutoFit/>
          </a:bodyPr>
          <a:lstStyle>
            <a:lvl1pPr>
              <a:defRPr sz="3889" b="0" i="0">
                <a:solidFill>
                  <a:srgbClr val="FF0000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1487">
              <a:spcBef>
                <a:spcPts val="90"/>
              </a:spcBef>
            </a:pPr>
            <a:r>
              <a:rPr lang="en-IN" sz="2800" b="1" kern="0" spc="-5" dirty="0">
                <a:solidFill>
                  <a:schemeClr val="bg1"/>
                </a:solidFill>
                <a:latin typeface="+mj-lt"/>
                <a:cs typeface="Calibri"/>
              </a:rPr>
              <a:t>Meta phase:</a:t>
            </a:r>
            <a:endParaRPr lang="en-IN" sz="2800" kern="0" dirty="0">
              <a:solidFill>
                <a:schemeClr val="bg1"/>
              </a:solidFill>
              <a:latin typeface="+mj-lt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87431" y="1147762"/>
            <a:ext cx="3200400" cy="5100306"/>
          </a:xfrm>
          <a:prstGeom prst="rect">
            <a:avLst/>
          </a:prstGeom>
        </p:spPr>
      </p:pic>
      <p:sp>
        <p:nvSpPr>
          <p:cNvPr id="6" name="object 2">
            <a:extLst>
              <a:ext uri="{FF2B5EF4-FFF2-40B4-BE49-F238E27FC236}">
                <a16:creationId xmlns:a16="http://schemas.microsoft.com/office/drawing/2014/main" id="{4A38CF0B-531B-FBB8-5924-374D2154EB49}"/>
              </a:ext>
            </a:extLst>
          </p:cNvPr>
          <p:cNvSpPr txBox="1">
            <a:spLocks/>
          </p:cNvSpPr>
          <p:nvPr/>
        </p:nvSpPr>
        <p:spPr>
          <a:xfrm>
            <a:off x="834231" y="461962"/>
            <a:ext cx="1828800" cy="442486"/>
          </a:xfrm>
          <a:prstGeom prst="rect">
            <a:avLst/>
          </a:prstGeom>
        </p:spPr>
        <p:txBody>
          <a:bodyPr vert="horz" wrap="square" lIns="0" tIns="11487" rIns="0" bIns="0" rtlCol="0">
            <a:spAutoFit/>
          </a:bodyPr>
          <a:lstStyle>
            <a:lvl1pPr>
              <a:defRPr sz="3889" b="0" i="0">
                <a:solidFill>
                  <a:srgbClr val="FF0000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1487">
              <a:spcBef>
                <a:spcPts val="90"/>
              </a:spcBef>
            </a:pPr>
            <a:r>
              <a:rPr lang="en-IN" sz="2800" b="1" kern="0" spc="-5" dirty="0">
                <a:solidFill>
                  <a:schemeClr val="bg1"/>
                </a:solidFill>
                <a:latin typeface="+mj-lt"/>
                <a:cs typeface="Calibri"/>
              </a:rPr>
              <a:t>Ana phase:</a:t>
            </a:r>
            <a:endParaRPr lang="en-IN" sz="2800" kern="0" dirty="0">
              <a:solidFill>
                <a:schemeClr val="bg1"/>
              </a:solidFill>
              <a:latin typeface="+mj-lt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01431" y="842962"/>
            <a:ext cx="2895600" cy="5727041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E6A20F06-45F3-1C6C-7318-BBC3181337D3}"/>
              </a:ext>
            </a:extLst>
          </p:cNvPr>
          <p:cNvSpPr txBox="1">
            <a:spLocks/>
          </p:cNvSpPr>
          <p:nvPr/>
        </p:nvSpPr>
        <p:spPr>
          <a:xfrm>
            <a:off x="834231" y="461963"/>
            <a:ext cx="4267200" cy="457200"/>
          </a:xfrm>
          <a:prstGeom prst="rect">
            <a:avLst/>
          </a:prstGeom>
        </p:spPr>
        <p:txBody>
          <a:bodyPr vert="horz" wrap="square" lIns="0" tIns="11487" rIns="0" bIns="0" rtlCol="0">
            <a:spAutoFit/>
          </a:bodyPr>
          <a:lstStyle>
            <a:lvl1pPr>
              <a:defRPr sz="3889" b="0" i="0">
                <a:solidFill>
                  <a:srgbClr val="FF0000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1487">
              <a:spcBef>
                <a:spcPts val="90"/>
              </a:spcBef>
            </a:pPr>
            <a:r>
              <a:rPr lang="en-IN" sz="2800" b="1" kern="0" spc="-5" dirty="0">
                <a:solidFill>
                  <a:schemeClr val="bg1"/>
                </a:solidFill>
                <a:latin typeface="+mj-lt"/>
                <a:cs typeface="Calibri"/>
              </a:rPr>
              <a:t>Telophase and Cytokinesis:</a:t>
            </a:r>
            <a:endParaRPr lang="en-IN" sz="2800" kern="0" dirty="0">
              <a:solidFill>
                <a:schemeClr val="bg1"/>
              </a:solidFill>
              <a:latin typeface="+mj-lt"/>
              <a:cs typeface="Calibri"/>
            </a:endParaRPr>
          </a:p>
        </p:txBody>
      </p:sp>
      <p:pic>
        <p:nvPicPr>
          <p:cNvPr id="3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97031" y="842962"/>
            <a:ext cx="2895600" cy="5714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775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19165" y="685178"/>
            <a:ext cx="4020466" cy="442486"/>
          </a:xfrm>
          <a:prstGeom prst="rect">
            <a:avLst/>
          </a:prstGeom>
        </p:spPr>
        <p:txBody>
          <a:bodyPr vert="horz" wrap="square" lIns="0" tIns="11487" rIns="0" bIns="0" rtlCol="0">
            <a:spAutoFit/>
          </a:bodyPr>
          <a:lstStyle/>
          <a:p>
            <a:pPr marL="11487">
              <a:spcBef>
                <a:spcPts val="90"/>
              </a:spcBef>
            </a:pPr>
            <a:r>
              <a:rPr sz="2800" b="1" spc="-5" dirty="0">
                <a:solidFill>
                  <a:schemeClr val="bg1"/>
                </a:solidFill>
                <a:latin typeface="+mj-lt"/>
                <a:cs typeface="Times New Roman"/>
              </a:rPr>
              <a:t>CYTOKINESIS</a:t>
            </a:r>
            <a:r>
              <a:rPr sz="2800" b="1" spc="-9" dirty="0">
                <a:solidFill>
                  <a:schemeClr val="bg1"/>
                </a:solidFill>
                <a:latin typeface="+mj-lt"/>
                <a:cs typeface="Times New Roman"/>
              </a:rPr>
              <a:t> </a:t>
            </a:r>
            <a:r>
              <a:rPr sz="2800" b="1" spc="-5" dirty="0">
                <a:solidFill>
                  <a:schemeClr val="bg1"/>
                </a:solidFill>
                <a:latin typeface="+mj-lt"/>
                <a:cs typeface="Times New Roman"/>
              </a:rPr>
              <a:t>IN</a:t>
            </a:r>
            <a:r>
              <a:rPr sz="2800" b="1" spc="-9" dirty="0">
                <a:solidFill>
                  <a:schemeClr val="bg1"/>
                </a:solidFill>
                <a:latin typeface="+mj-lt"/>
                <a:cs typeface="Times New Roman"/>
              </a:rPr>
              <a:t> </a:t>
            </a:r>
            <a:r>
              <a:rPr sz="2800" b="1" spc="-5" dirty="0">
                <a:solidFill>
                  <a:schemeClr val="bg1"/>
                </a:solidFill>
                <a:latin typeface="+mj-lt"/>
                <a:cs typeface="Times New Roman"/>
              </a:rPr>
              <a:t>PLANTS</a:t>
            </a:r>
            <a:endParaRPr sz="2800" dirty="0">
              <a:solidFill>
                <a:schemeClr val="bg1"/>
              </a:solidFill>
              <a:latin typeface="+mj-lt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19165" y="3246450"/>
            <a:ext cx="4325266" cy="442486"/>
          </a:xfrm>
          <a:prstGeom prst="rect">
            <a:avLst/>
          </a:prstGeom>
        </p:spPr>
        <p:txBody>
          <a:bodyPr vert="horz" wrap="square" lIns="0" tIns="10913" rIns="0" bIns="0" rtlCol="0">
            <a:spAutoFit/>
          </a:bodyPr>
          <a:lstStyle/>
          <a:p>
            <a:pPr marL="11487">
              <a:spcBef>
                <a:spcPts val="86"/>
              </a:spcBef>
            </a:pPr>
            <a:r>
              <a:rPr sz="2800" b="1" spc="-5" dirty="0">
                <a:solidFill>
                  <a:schemeClr val="bg1"/>
                </a:solidFill>
                <a:latin typeface="+mj-lt"/>
                <a:cs typeface="Times New Roman"/>
              </a:rPr>
              <a:t>CYTOKINESIS</a:t>
            </a:r>
            <a:r>
              <a:rPr sz="2800" b="1" spc="-14" dirty="0">
                <a:solidFill>
                  <a:schemeClr val="bg1"/>
                </a:solidFill>
                <a:latin typeface="+mj-lt"/>
                <a:cs typeface="Times New Roman"/>
              </a:rPr>
              <a:t> </a:t>
            </a:r>
            <a:r>
              <a:rPr sz="2800" b="1" dirty="0">
                <a:solidFill>
                  <a:schemeClr val="bg1"/>
                </a:solidFill>
                <a:latin typeface="+mj-lt"/>
                <a:cs typeface="Times New Roman"/>
              </a:rPr>
              <a:t>IN</a:t>
            </a:r>
            <a:r>
              <a:rPr sz="2800" b="1" spc="-27" dirty="0">
                <a:solidFill>
                  <a:schemeClr val="bg1"/>
                </a:solidFill>
                <a:latin typeface="+mj-lt"/>
                <a:cs typeface="Times New Roman"/>
              </a:rPr>
              <a:t> </a:t>
            </a:r>
            <a:r>
              <a:rPr sz="2800" b="1" spc="-5" dirty="0">
                <a:solidFill>
                  <a:schemeClr val="bg1"/>
                </a:solidFill>
                <a:latin typeface="+mj-lt"/>
                <a:cs typeface="Times New Roman"/>
              </a:rPr>
              <a:t>ANIMALS</a:t>
            </a:r>
            <a:endParaRPr sz="2800" dirty="0">
              <a:solidFill>
                <a:schemeClr val="bg1"/>
              </a:solidFill>
              <a:latin typeface="+mj-lt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930652" y="1304105"/>
            <a:ext cx="2559889" cy="1824143"/>
            <a:chOff x="914400" y="1342644"/>
            <a:chExt cx="2830195" cy="201676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4211" y="1362456"/>
              <a:ext cx="2790443" cy="197662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924305" y="1352550"/>
              <a:ext cx="2810510" cy="1996439"/>
            </a:xfrm>
            <a:custGeom>
              <a:avLst/>
              <a:gdLst/>
              <a:ahLst/>
              <a:cxnLst/>
              <a:rect l="l" t="t" r="r" b="b"/>
              <a:pathLst>
                <a:path w="2810510" h="1996439">
                  <a:moveTo>
                    <a:pt x="0" y="1996439"/>
                  </a:moveTo>
                  <a:lnTo>
                    <a:pt x="2810256" y="1996439"/>
                  </a:lnTo>
                  <a:lnTo>
                    <a:pt x="2810256" y="0"/>
                  </a:lnTo>
                  <a:lnTo>
                    <a:pt x="0" y="0"/>
                  </a:lnTo>
                  <a:lnTo>
                    <a:pt x="0" y="1996439"/>
                  </a:lnTo>
                  <a:close/>
                </a:path>
              </a:pathLst>
            </a:custGeom>
            <a:ln w="198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28"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5238921" y="1356486"/>
            <a:ext cx="3309992" cy="1782789"/>
            <a:chOff x="4572000" y="1400556"/>
            <a:chExt cx="3659504" cy="1971039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91811" y="1420368"/>
              <a:ext cx="3619499" cy="193090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581905" y="1410462"/>
              <a:ext cx="3639820" cy="1950720"/>
            </a:xfrm>
            <a:custGeom>
              <a:avLst/>
              <a:gdLst/>
              <a:ahLst/>
              <a:cxnLst/>
              <a:rect l="l" t="t" r="r" b="b"/>
              <a:pathLst>
                <a:path w="3639820" h="1950720">
                  <a:moveTo>
                    <a:pt x="0" y="1950719"/>
                  </a:moveTo>
                  <a:lnTo>
                    <a:pt x="3639311" y="1950719"/>
                  </a:lnTo>
                  <a:lnTo>
                    <a:pt x="3639311" y="0"/>
                  </a:lnTo>
                  <a:lnTo>
                    <a:pt x="0" y="0"/>
                  </a:lnTo>
                  <a:lnTo>
                    <a:pt x="0" y="1950719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28"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4439135" y="3861201"/>
            <a:ext cx="3000991" cy="1942460"/>
            <a:chOff x="3688079" y="3749040"/>
            <a:chExt cx="3317875" cy="214757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07891" y="3768852"/>
              <a:ext cx="3278123" cy="210769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697985" y="3758946"/>
              <a:ext cx="3298190" cy="2127885"/>
            </a:xfrm>
            <a:custGeom>
              <a:avLst/>
              <a:gdLst/>
              <a:ahLst/>
              <a:cxnLst/>
              <a:rect l="l" t="t" r="r" b="b"/>
              <a:pathLst>
                <a:path w="3298190" h="2127885">
                  <a:moveTo>
                    <a:pt x="0" y="2127504"/>
                  </a:moveTo>
                  <a:lnTo>
                    <a:pt x="3297936" y="2127504"/>
                  </a:lnTo>
                  <a:lnTo>
                    <a:pt x="3297936" y="0"/>
                  </a:lnTo>
                  <a:lnTo>
                    <a:pt x="0" y="0"/>
                  </a:lnTo>
                  <a:lnTo>
                    <a:pt x="0" y="2127504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28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7031" y="538162"/>
            <a:ext cx="11125200" cy="4557329"/>
          </a:xfrm>
          <a:prstGeom prst="rect">
            <a:avLst/>
          </a:prstGeom>
        </p:spPr>
        <p:txBody>
          <a:bodyPr vert="horz" wrap="square" lIns="0" tIns="10913" rIns="0" bIns="0" rtlCol="0">
            <a:spAutoFit/>
          </a:bodyPr>
          <a:lstStyle/>
          <a:p>
            <a:pPr marL="11487">
              <a:spcBef>
                <a:spcPts val="86"/>
              </a:spcBef>
            </a:pPr>
            <a:r>
              <a:rPr sz="2800" b="1" spc="-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SIGNIFICANCE</a:t>
            </a:r>
            <a:r>
              <a:rPr sz="2800" b="1" spc="-23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OF</a:t>
            </a:r>
            <a:r>
              <a:rPr sz="2800" b="1" spc="-9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MITOSIS</a:t>
            </a:r>
            <a:endParaRPr sz="28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425025" indent="-207343">
              <a:spcBef>
                <a:spcPts val="1420"/>
              </a:spcBef>
              <a:buFont typeface="Symbol"/>
              <a:buChar char=""/>
              <a:tabLst>
                <a:tab pos="425598" algn="l"/>
              </a:tabLst>
            </a:pPr>
            <a:r>
              <a:rPr sz="2800" spc="-5" dirty="0">
                <a:solidFill>
                  <a:srgbClr val="FFFF00"/>
                </a:solidFill>
                <a:latin typeface="Calibri"/>
                <a:cs typeface="Calibri"/>
              </a:rPr>
              <a:t>It</a:t>
            </a:r>
            <a:r>
              <a:rPr sz="2800" spc="-14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00"/>
                </a:solidFill>
                <a:latin typeface="Calibri"/>
                <a:cs typeface="Calibri"/>
              </a:rPr>
              <a:t>produces diploid</a:t>
            </a:r>
            <a:r>
              <a:rPr sz="2800" spc="-9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00"/>
                </a:solidFill>
                <a:latin typeface="Calibri"/>
                <a:cs typeface="Calibri"/>
              </a:rPr>
              <a:t>daughter</a:t>
            </a:r>
            <a:r>
              <a:rPr sz="2800" spc="-9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00"/>
                </a:solidFill>
                <a:latin typeface="Calibri"/>
                <a:cs typeface="Calibri"/>
              </a:rPr>
              <a:t>cells</a:t>
            </a:r>
            <a:r>
              <a:rPr sz="280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00"/>
                </a:solidFill>
                <a:latin typeface="Calibri"/>
                <a:cs typeface="Calibri"/>
              </a:rPr>
              <a:t>with</a:t>
            </a:r>
            <a:r>
              <a:rPr sz="2800" spc="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00"/>
                </a:solidFill>
                <a:latin typeface="Calibri"/>
                <a:cs typeface="Calibri"/>
              </a:rPr>
              <a:t>identical</a:t>
            </a:r>
            <a:r>
              <a:rPr sz="280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00"/>
                </a:solidFill>
                <a:latin typeface="Calibri"/>
                <a:cs typeface="Calibri"/>
              </a:rPr>
              <a:t>genome.</a:t>
            </a:r>
            <a:endParaRPr sz="2800" dirty="0">
              <a:solidFill>
                <a:srgbClr val="FFFF00"/>
              </a:solidFill>
              <a:latin typeface="Calibri"/>
              <a:cs typeface="Calibri"/>
            </a:endParaRPr>
          </a:p>
          <a:p>
            <a:pPr marL="425025" indent="-207343">
              <a:spcBef>
                <a:spcPts val="511"/>
              </a:spcBef>
              <a:buFont typeface="Symbol"/>
              <a:buChar char=""/>
              <a:tabLst>
                <a:tab pos="425598" algn="l"/>
              </a:tabLst>
            </a:pPr>
            <a:r>
              <a:rPr sz="2800" spc="-5" dirty="0">
                <a:solidFill>
                  <a:srgbClr val="FFFF00"/>
                </a:solidFill>
                <a:latin typeface="Calibri"/>
                <a:cs typeface="Calibri"/>
              </a:rPr>
              <a:t>It</a:t>
            </a:r>
            <a:r>
              <a:rPr sz="2800" spc="-9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00"/>
                </a:solidFill>
                <a:latin typeface="Calibri"/>
                <a:cs typeface="Calibri"/>
              </a:rPr>
              <a:t>helps</a:t>
            </a:r>
            <a:r>
              <a:rPr sz="280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00"/>
                </a:solidFill>
                <a:latin typeface="Calibri"/>
                <a:cs typeface="Calibri"/>
              </a:rPr>
              <a:t>to</a:t>
            </a:r>
            <a:r>
              <a:rPr sz="280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00"/>
                </a:solidFill>
                <a:latin typeface="Calibri"/>
                <a:cs typeface="Calibri"/>
              </a:rPr>
              <a:t>retain the</a:t>
            </a:r>
            <a:r>
              <a:rPr sz="280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00"/>
                </a:solidFill>
                <a:latin typeface="Calibri"/>
                <a:cs typeface="Calibri"/>
              </a:rPr>
              <a:t>same</a:t>
            </a:r>
            <a:r>
              <a:rPr sz="280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00"/>
                </a:solidFill>
                <a:latin typeface="Calibri"/>
                <a:cs typeface="Calibri"/>
              </a:rPr>
              <a:t>chromosome</a:t>
            </a:r>
            <a:r>
              <a:rPr sz="2800" spc="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spc="-9" dirty="0">
                <a:solidFill>
                  <a:srgbClr val="FFFF00"/>
                </a:solidFill>
                <a:latin typeface="Calibri"/>
                <a:cs typeface="Calibri"/>
              </a:rPr>
              <a:t>number</a:t>
            </a:r>
            <a:r>
              <a:rPr sz="2800" spc="9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00"/>
                </a:solidFill>
                <a:latin typeface="Calibri"/>
                <a:cs typeface="Calibri"/>
              </a:rPr>
              <a:t>in</a:t>
            </a:r>
            <a:r>
              <a:rPr sz="2800" spc="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00"/>
                </a:solidFill>
                <a:latin typeface="Calibri"/>
                <a:cs typeface="Calibri"/>
              </a:rPr>
              <a:t>all</a:t>
            </a:r>
            <a:r>
              <a:rPr sz="280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00"/>
                </a:solidFill>
                <a:latin typeface="Calibri"/>
                <a:cs typeface="Calibri"/>
              </a:rPr>
              <a:t>somatic cells.</a:t>
            </a:r>
            <a:endParaRPr sz="2800" dirty="0">
              <a:solidFill>
                <a:srgbClr val="FFFF00"/>
              </a:solidFill>
              <a:latin typeface="Calibri"/>
              <a:cs typeface="Calibri"/>
            </a:endParaRPr>
          </a:p>
          <a:p>
            <a:pPr marL="425025" marR="202174" indent="-206769">
              <a:lnSpc>
                <a:spcPct val="116799"/>
              </a:lnSpc>
              <a:spcBef>
                <a:spcPts val="113"/>
              </a:spcBef>
              <a:buFont typeface="Symbol"/>
              <a:buChar char=""/>
              <a:tabLst>
                <a:tab pos="425598" algn="l"/>
              </a:tabLst>
            </a:pPr>
            <a:r>
              <a:rPr sz="2800" spc="-5" dirty="0">
                <a:solidFill>
                  <a:srgbClr val="FFFF00"/>
                </a:solidFill>
                <a:latin typeface="Calibri"/>
                <a:cs typeface="Calibri"/>
              </a:rPr>
              <a:t>It helps</a:t>
            </a:r>
            <a:r>
              <a:rPr sz="280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spc="-9" dirty="0">
                <a:solidFill>
                  <a:srgbClr val="FFFF00"/>
                </a:solidFill>
                <a:latin typeface="Calibri"/>
                <a:cs typeface="Calibri"/>
              </a:rPr>
              <a:t>in</a:t>
            </a:r>
            <a:r>
              <a:rPr sz="2800" spc="9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00"/>
                </a:solidFill>
                <a:latin typeface="Calibri"/>
                <a:cs typeface="Calibri"/>
              </a:rPr>
              <a:t>the</a:t>
            </a:r>
            <a:r>
              <a:rPr sz="2800" spc="14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spc="-9" dirty="0">
                <a:solidFill>
                  <a:srgbClr val="FFFF00"/>
                </a:solidFill>
                <a:latin typeface="Calibri"/>
                <a:cs typeface="Calibri"/>
              </a:rPr>
              <a:t>body</a:t>
            </a:r>
            <a:r>
              <a:rPr sz="2800" spc="9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spc="-9" dirty="0">
                <a:solidFill>
                  <a:srgbClr val="FFFF00"/>
                </a:solidFill>
                <a:latin typeface="Calibri"/>
                <a:cs typeface="Calibri"/>
              </a:rPr>
              <a:t>growth</a:t>
            </a:r>
            <a:r>
              <a:rPr sz="2800" spc="9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00"/>
                </a:solidFill>
                <a:latin typeface="Calibri"/>
                <a:cs typeface="Calibri"/>
              </a:rPr>
              <a:t>of</a:t>
            </a:r>
            <a:r>
              <a:rPr sz="2800" spc="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00"/>
                </a:solidFill>
                <a:latin typeface="Calibri"/>
                <a:cs typeface="Calibri"/>
              </a:rPr>
              <a:t>multicellular</a:t>
            </a:r>
            <a:r>
              <a:rPr sz="280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spc="-9" dirty="0">
                <a:solidFill>
                  <a:srgbClr val="FFFF00"/>
                </a:solidFill>
                <a:latin typeface="Calibri"/>
                <a:cs typeface="Calibri"/>
              </a:rPr>
              <a:t>organisms.</a:t>
            </a:r>
            <a:r>
              <a:rPr sz="2800" spc="9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00"/>
                </a:solidFill>
                <a:latin typeface="Calibri"/>
                <a:cs typeface="Calibri"/>
              </a:rPr>
              <a:t>Mitosis</a:t>
            </a:r>
            <a:r>
              <a:rPr sz="280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00"/>
                </a:solidFill>
                <a:latin typeface="Calibri"/>
                <a:cs typeface="Calibri"/>
              </a:rPr>
              <a:t>in</a:t>
            </a:r>
            <a:r>
              <a:rPr sz="2800" spc="14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00"/>
                </a:solidFill>
                <a:latin typeface="Calibri"/>
                <a:cs typeface="Calibri"/>
              </a:rPr>
              <a:t>the </a:t>
            </a:r>
            <a:r>
              <a:rPr sz="2800" spc="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00"/>
                </a:solidFill>
                <a:latin typeface="Calibri"/>
                <a:cs typeface="Calibri"/>
              </a:rPr>
              <a:t>meristematic</a:t>
            </a:r>
            <a:r>
              <a:rPr sz="280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00"/>
                </a:solidFill>
                <a:latin typeface="Calibri"/>
                <a:cs typeface="Calibri"/>
              </a:rPr>
              <a:t>tissues</a:t>
            </a:r>
            <a:r>
              <a:rPr sz="2800" spc="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00"/>
                </a:solidFill>
                <a:latin typeface="Calibri"/>
                <a:cs typeface="Calibri"/>
              </a:rPr>
              <a:t>helps</a:t>
            </a:r>
            <a:r>
              <a:rPr sz="2800" spc="14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00"/>
                </a:solidFill>
                <a:latin typeface="Calibri"/>
                <a:cs typeface="Calibri"/>
              </a:rPr>
              <a:t>in</a:t>
            </a:r>
            <a:r>
              <a:rPr sz="2800" spc="14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00"/>
                </a:solidFill>
                <a:latin typeface="Calibri"/>
                <a:cs typeface="Calibri"/>
              </a:rPr>
              <a:t>a</a:t>
            </a:r>
            <a:r>
              <a:rPr sz="2800" spc="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00"/>
                </a:solidFill>
                <a:latin typeface="Calibri"/>
                <a:cs typeface="Calibri"/>
              </a:rPr>
              <a:t>continuous</a:t>
            </a:r>
            <a:r>
              <a:rPr sz="2800" spc="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00"/>
                </a:solidFill>
                <a:latin typeface="Calibri"/>
                <a:cs typeface="Calibri"/>
              </a:rPr>
              <a:t>growth</a:t>
            </a:r>
            <a:r>
              <a:rPr sz="280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00"/>
                </a:solidFill>
                <a:latin typeface="Calibri"/>
                <a:cs typeface="Calibri"/>
              </a:rPr>
              <a:t>of</a:t>
            </a:r>
            <a:r>
              <a:rPr sz="2800" spc="9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spc="-9" dirty="0">
                <a:solidFill>
                  <a:srgbClr val="FFFF00"/>
                </a:solidFill>
                <a:latin typeface="Calibri"/>
                <a:cs typeface="Calibri"/>
              </a:rPr>
              <a:t>plants</a:t>
            </a:r>
            <a:r>
              <a:rPr sz="2800" spc="14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00"/>
                </a:solidFill>
                <a:latin typeface="Calibri"/>
                <a:cs typeface="Calibri"/>
              </a:rPr>
              <a:t>throughout </a:t>
            </a:r>
            <a:r>
              <a:rPr sz="2800" spc="-438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00"/>
                </a:solidFill>
                <a:latin typeface="Calibri"/>
                <a:cs typeface="Calibri"/>
              </a:rPr>
              <a:t>the</a:t>
            </a:r>
            <a:r>
              <a:rPr sz="2800" spc="-9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00"/>
                </a:solidFill>
                <a:latin typeface="Calibri"/>
                <a:cs typeface="Calibri"/>
              </a:rPr>
              <a:t>life.</a:t>
            </a:r>
            <a:endParaRPr sz="2800" dirty="0">
              <a:solidFill>
                <a:srgbClr val="FFFF00"/>
              </a:solidFill>
              <a:latin typeface="Calibri"/>
              <a:cs typeface="Calibri"/>
            </a:endParaRPr>
          </a:p>
          <a:p>
            <a:pPr marL="425025" indent="-207343">
              <a:spcBef>
                <a:spcPts val="520"/>
              </a:spcBef>
              <a:buFont typeface="Symbol"/>
              <a:buChar char=""/>
              <a:tabLst>
                <a:tab pos="425598" algn="l"/>
              </a:tabLst>
            </a:pPr>
            <a:r>
              <a:rPr sz="2800" spc="-5" dirty="0">
                <a:solidFill>
                  <a:srgbClr val="00FF00"/>
                </a:solidFill>
                <a:latin typeface="Calibri"/>
                <a:cs typeface="Calibri"/>
              </a:rPr>
              <a:t>It restores</a:t>
            </a:r>
            <a:r>
              <a:rPr sz="2800" spc="5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FF00"/>
                </a:solidFill>
                <a:latin typeface="Calibri"/>
                <a:cs typeface="Calibri"/>
              </a:rPr>
              <a:t>the nucleo-cytoplasmic</a:t>
            </a:r>
            <a:r>
              <a:rPr sz="2800" spc="9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FF00"/>
                </a:solidFill>
                <a:latin typeface="Calibri"/>
                <a:cs typeface="Calibri"/>
              </a:rPr>
              <a:t>ratio</a:t>
            </a:r>
            <a:r>
              <a:rPr sz="2800" spc="14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FF00"/>
                </a:solidFill>
                <a:latin typeface="Calibri"/>
                <a:cs typeface="Calibri"/>
              </a:rPr>
              <a:t>that</a:t>
            </a:r>
            <a:r>
              <a:rPr sz="2800" spc="5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FF00"/>
                </a:solidFill>
                <a:latin typeface="Calibri"/>
                <a:cs typeface="Calibri"/>
              </a:rPr>
              <a:t>disturbed</a:t>
            </a:r>
            <a:r>
              <a:rPr sz="2800" spc="5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FF00"/>
                </a:solidFill>
                <a:latin typeface="Calibri"/>
                <a:cs typeface="Calibri"/>
              </a:rPr>
              <a:t>due</a:t>
            </a:r>
            <a:r>
              <a:rPr sz="2800" spc="5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FF00"/>
                </a:solidFill>
                <a:latin typeface="Calibri"/>
                <a:cs typeface="Calibri"/>
              </a:rPr>
              <a:t>to</a:t>
            </a:r>
            <a:r>
              <a:rPr sz="2800" spc="5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FF00"/>
                </a:solidFill>
                <a:latin typeface="Calibri"/>
                <a:cs typeface="Calibri"/>
              </a:rPr>
              <a:t>cell</a:t>
            </a:r>
            <a:r>
              <a:rPr sz="2800" spc="14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2800" spc="-9" dirty="0">
                <a:solidFill>
                  <a:srgbClr val="00FF00"/>
                </a:solidFill>
                <a:latin typeface="Calibri"/>
                <a:cs typeface="Calibri"/>
              </a:rPr>
              <a:t>growth.</a:t>
            </a:r>
            <a:endParaRPr sz="2800" dirty="0">
              <a:solidFill>
                <a:srgbClr val="00FF00"/>
              </a:solidFill>
              <a:latin typeface="Calibri"/>
              <a:cs typeface="Calibri"/>
            </a:endParaRPr>
          </a:p>
          <a:p>
            <a:pPr marL="425025" marR="317045" indent="-206769">
              <a:lnSpc>
                <a:spcPct val="116799"/>
              </a:lnSpc>
              <a:spcBef>
                <a:spcPts val="109"/>
              </a:spcBef>
              <a:buFont typeface="Symbol"/>
              <a:buChar char=""/>
              <a:tabLst>
                <a:tab pos="425598" algn="l"/>
              </a:tabLst>
            </a:pPr>
            <a:r>
              <a:rPr sz="2800" spc="-5" dirty="0">
                <a:solidFill>
                  <a:srgbClr val="00FF00"/>
                </a:solidFill>
                <a:latin typeface="Calibri"/>
                <a:cs typeface="Calibri"/>
              </a:rPr>
              <a:t>It helps</a:t>
            </a:r>
            <a:r>
              <a:rPr sz="2800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2800" spc="-9" dirty="0">
                <a:solidFill>
                  <a:srgbClr val="00FF00"/>
                </a:solidFill>
                <a:latin typeface="Calibri"/>
                <a:cs typeface="Calibri"/>
              </a:rPr>
              <a:t>in</a:t>
            </a:r>
            <a:r>
              <a:rPr sz="2800" spc="9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FF00"/>
                </a:solidFill>
                <a:latin typeface="Calibri"/>
                <a:cs typeface="Calibri"/>
              </a:rPr>
              <a:t>cell</a:t>
            </a:r>
            <a:r>
              <a:rPr sz="2800" spc="9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2800" spc="-9" dirty="0">
                <a:solidFill>
                  <a:srgbClr val="00FF00"/>
                </a:solidFill>
                <a:latin typeface="Calibri"/>
                <a:cs typeface="Calibri"/>
              </a:rPr>
              <a:t>repair</a:t>
            </a:r>
            <a:r>
              <a:rPr sz="2800" spc="9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FF00"/>
                </a:solidFill>
                <a:latin typeface="Calibri"/>
                <a:cs typeface="Calibri"/>
              </a:rPr>
              <a:t>&amp;</a:t>
            </a:r>
            <a:r>
              <a:rPr sz="2800" spc="5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FF00"/>
                </a:solidFill>
                <a:latin typeface="Calibri"/>
                <a:cs typeface="Calibri"/>
              </a:rPr>
              <a:t>replacement.</a:t>
            </a:r>
            <a:r>
              <a:rPr sz="2800" spc="9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2800" spc="-9" dirty="0">
                <a:solidFill>
                  <a:srgbClr val="00FF00"/>
                </a:solidFill>
                <a:latin typeface="Calibri"/>
                <a:cs typeface="Calibri"/>
              </a:rPr>
              <a:t>E.g.</a:t>
            </a:r>
            <a:r>
              <a:rPr sz="2800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FF00"/>
                </a:solidFill>
                <a:latin typeface="Calibri"/>
                <a:cs typeface="Calibri"/>
              </a:rPr>
              <a:t>cells</a:t>
            </a:r>
            <a:r>
              <a:rPr sz="2800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FF00"/>
                </a:solidFill>
                <a:latin typeface="Calibri"/>
                <a:cs typeface="Calibri"/>
              </a:rPr>
              <a:t>of</a:t>
            </a:r>
            <a:r>
              <a:rPr sz="2800" spc="9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FF00"/>
                </a:solidFill>
                <a:latin typeface="Calibri"/>
                <a:cs typeface="Calibri"/>
              </a:rPr>
              <a:t>the</a:t>
            </a:r>
            <a:r>
              <a:rPr sz="2800" spc="5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FF00"/>
                </a:solidFill>
                <a:latin typeface="Calibri"/>
                <a:cs typeface="Calibri"/>
              </a:rPr>
              <a:t>upper</a:t>
            </a:r>
            <a:r>
              <a:rPr sz="2800" spc="5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FF00"/>
                </a:solidFill>
                <a:latin typeface="Calibri"/>
                <a:cs typeface="Calibri"/>
              </a:rPr>
              <a:t>layer</a:t>
            </a:r>
            <a:r>
              <a:rPr sz="2800" spc="9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FF00"/>
                </a:solidFill>
                <a:latin typeface="Calibri"/>
                <a:cs typeface="Calibri"/>
              </a:rPr>
              <a:t>of</a:t>
            </a:r>
            <a:r>
              <a:rPr sz="2800" spc="5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FF00"/>
                </a:solidFill>
                <a:latin typeface="Calibri"/>
                <a:cs typeface="Calibri"/>
              </a:rPr>
              <a:t>the </a:t>
            </a:r>
            <a:r>
              <a:rPr sz="2800" spc="-438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FF00"/>
                </a:solidFill>
                <a:latin typeface="Calibri"/>
                <a:cs typeface="Calibri"/>
              </a:rPr>
              <a:t>epidermis, </a:t>
            </a:r>
            <a:r>
              <a:rPr sz="2800" dirty="0">
                <a:solidFill>
                  <a:srgbClr val="00FF00"/>
                </a:solidFill>
                <a:latin typeface="Calibri"/>
                <a:cs typeface="Calibri"/>
              </a:rPr>
              <a:t>lining</a:t>
            </a:r>
            <a:r>
              <a:rPr sz="2800" spc="-9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FF00"/>
                </a:solidFill>
                <a:latin typeface="Calibri"/>
                <a:cs typeface="Calibri"/>
              </a:rPr>
              <a:t>of</a:t>
            </a:r>
            <a:r>
              <a:rPr sz="2800" spc="9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FF00"/>
                </a:solidFill>
                <a:latin typeface="Calibri"/>
                <a:cs typeface="Calibri"/>
              </a:rPr>
              <a:t>the</a:t>
            </a:r>
            <a:r>
              <a:rPr sz="2800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2800" spc="-9" dirty="0">
                <a:solidFill>
                  <a:srgbClr val="00FF00"/>
                </a:solidFill>
                <a:latin typeface="Calibri"/>
                <a:cs typeface="Calibri"/>
              </a:rPr>
              <a:t>gut</a:t>
            </a:r>
            <a:r>
              <a:rPr sz="2800" spc="5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FF00"/>
                </a:solidFill>
                <a:latin typeface="Calibri"/>
                <a:cs typeface="Calibri"/>
              </a:rPr>
              <a:t>&amp; blood cell.</a:t>
            </a:r>
            <a:endParaRPr sz="2800" dirty="0">
              <a:solidFill>
                <a:srgbClr val="00FF00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155172" y="1218209"/>
            <a:ext cx="1176806" cy="357073"/>
          </a:xfrm>
          <a:prstGeom prst="rect">
            <a:avLst/>
          </a:prstGeom>
          <a:ln>
            <a:noFill/>
          </a:ln>
        </p:spPr>
        <p:txBody>
          <a:bodyPr vert="horz" wrap="square" lIns="0" tIns="48820" rIns="0" bIns="0" rtlCol="0">
            <a:spAutoFit/>
          </a:bodyPr>
          <a:lstStyle/>
          <a:p>
            <a:pPr marL="11487">
              <a:spcBef>
                <a:spcPts val="289"/>
              </a:spcBef>
            </a:pP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Prophase</a:t>
            </a:r>
            <a:r>
              <a:rPr lang="en-US" sz="20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I</a:t>
            </a:r>
            <a:endParaRPr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16184" y="1849397"/>
            <a:ext cx="1341687" cy="318796"/>
          </a:xfrm>
          <a:prstGeom prst="rect">
            <a:avLst/>
          </a:prstGeom>
        </p:spPr>
        <p:txBody>
          <a:bodyPr vert="horz" wrap="square" lIns="0" tIns="10913" rIns="0" bIns="0" rtlCol="0">
            <a:spAutoFit/>
          </a:bodyPr>
          <a:lstStyle/>
          <a:p>
            <a:pPr marL="11487">
              <a:spcBef>
                <a:spcPts val="86"/>
              </a:spcBef>
            </a:pP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Karyokinesis</a:t>
            </a:r>
            <a:endParaRPr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350274" y="2168193"/>
            <a:ext cx="1898926" cy="318796"/>
          </a:xfrm>
          <a:prstGeom prst="rect">
            <a:avLst/>
          </a:prstGeom>
        </p:spPr>
        <p:txBody>
          <a:bodyPr vert="horz" wrap="square" lIns="0" tIns="10913" rIns="0" bIns="0" rtlCol="0">
            <a:spAutoFit/>
          </a:bodyPr>
          <a:lstStyle/>
          <a:p>
            <a:pPr marL="11487">
              <a:spcBef>
                <a:spcPts val="86"/>
              </a:spcBef>
            </a:pP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(Nuclear</a:t>
            </a:r>
            <a:r>
              <a:rPr sz="2000" spc="-59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Division)</a:t>
            </a:r>
            <a:endParaRPr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70849" y="2073236"/>
            <a:ext cx="1307436" cy="714869"/>
          </a:xfrm>
          <a:prstGeom prst="rect">
            <a:avLst/>
          </a:prstGeom>
        </p:spPr>
        <p:txBody>
          <a:bodyPr vert="horz" wrap="square" lIns="0" tIns="11487" rIns="0" bIns="0" rtlCol="0">
            <a:spAutoFit/>
          </a:bodyPr>
          <a:lstStyle/>
          <a:p>
            <a:pPr marL="11487" marR="4595" indent="82707">
              <a:lnSpc>
                <a:spcPct val="117500"/>
              </a:lnSpc>
              <a:spcBef>
                <a:spcPts val="90"/>
              </a:spcBef>
              <a:tabLst>
                <a:tab pos="935054" algn="l"/>
                <a:tab pos="1232571" algn="l"/>
              </a:tabLst>
            </a:pP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Division.I 	</a:t>
            </a:r>
            <a:r>
              <a:rPr sz="2000" u="heavy" spc="-9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 (me</a:t>
            </a:r>
            <a:r>
              <a:rPr lang="en-US" sz="2000" spc="-5" dirty="0">
                <a:solidFill>
                  <a:schemeClr val="bg1"/>
                </a:solidFill>
                <a:latin typeface="Calibri"/>
                <a:cs typeface="Calibri"/>
              </a:rPr>
              <a:t>i</a:t>
            </a: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osis.</a:t>
            </a:r>
            <a:r>
              <a:rPr sz="2000" spc="-9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I)</a:t>
            </a:r>
            <a:endParaRPr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75971" y="1701309"/>
            <a:ext cx="1490903" cy="348804"/>
          </a:xfrm>
          <a:prstGeom prst="rect">
            <a:avLst/>
          </a:prstGeom>
        </p:spPr>
        <p:txBody>
          <a:bodyPr vert="horz" wrap="square" lIns="0" tIns="10913" rIns="0" bIns="0" rtlCol="0">
            <a:spAutoFit/>
          </a:bodyPr>
          <a:lstStyle/>
          <a:p>
            <a:pPr marL="11487" marR="4595" indent="1149">
              <a:lnSpc>
                <a:spcPct val="117300"/>
              </a:lnSpc>
              <a:spcBef>
                <a:spcPts val="86"/>
              </a:spcBef>
            </a:pPr>
            <a:r>
              <a:rPr sz="2000" spc="5" dirty="0">
                <a:solidFill>
                  <a:schemeClr val="bg1"/>
                </a:solidFill>
                <a:latin typeface="Calibri"/>
                <a:cs typeface="Calibri"/>
              </a:rPr>
              <a:t>M</a:t>
            </a: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et</a:t>
            </a:r>
            <a:r>
              <a:rPr sz="2000" dirty="0">
                <a:solidFill>
                  <a:schemeClr val="bg1"/>
                </a:solidFill>
                <a:latin typeface="Calibri"/>
                <a:cs typeface="Calibri"/>
              </a:rPr>
              <a:t>a</a:t>
            </a:r>
            <a:r>
              <a:rPr sz="2000" spc="-9" dirty="0">
                <a:solidFill>
                  <a:schemeClr val="bg1"/>
                </a:solidFill>
                <a:latin typeface="Calibri"/>
                <a:cs typeface="Calibri"/>
              </a:rPr>
              <a:t>ph</a:t>
            </a:r>
            <a:r>
              <a:rPr sz="2000" dirty="0">
                <a:solidFill>
                  <a:schemeClr val="bg1"/>
                </a:solidFill>
                <a:latin typeface="Calibri"/>
                <a:cs typeface="Calibri"/>
              </a:rPr>
              <a:t>a</a:t>
            </a:r>
            <a:r>
              <a:rPr sz="2000" spc="-9" dirty="0">
                <a:solidFill>
                  <a:schemeClr val="bg1"/>
                </a:solidFill>
                <a:latin typeface="Calibri"/>
                <a:cs typeface="Calibri"/>
              </a:rPr>
              <a:t>se</a:t>
            </a:r>
            <a:r>
              <a:rPr lang="en-US" sz="2000" spc="-9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000" spc="-9" dirty="0">
                <a:solidFill>
                  <a:schemeClr val="bg1"/>
                </a:solidFill>
                <a:latin typeface="Calibri"/>
                <a:cs typeface="Calibri"/>
              </a:rPr>
              <a:t>I</a:t>
            </a:r>
            <a:endParaRPr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601380" y="2398800"/>
            <a:ext cx="1110786" cy="348804"/>
          </a:xfrm>
          <a:prstGeom prst="rect">
            <a:avLst/>
          </a:prstGeom>
        </p:spPr>
        <p:txBody>
          <a:bodyPr vert="horz" wrap="square" lIns="0" tIns="10913" rIns="0" bIns="0" rtlCol="0">
            <a:spAutoFit/>
          </a:bodyPr>
          <a:lstStyle/>
          <a:p>
            <a:pPr marL="11487" marR="4595" algn="just">
              <a:lnSpc>
                <a:spcPct val="117300"/>
              </a:lnSpc>
              <a:spcBef>
                <a:spcPts val="86"/>
              </a:spcBef>
            </a:pPr>
            <a:r>
              <a:rPr sz="2000" spc="-9" dirty="0">
                <a:solidFill>
                  <a:srgbClr val="FFFF00"/>
                </a:solidFill>
                <a:latin typeface="Calibri"/>
                <a:cs typeface="Calibri"/>
              </a:rPr>
              <a:t>D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i</a:t>
            </a:r>
            <a:r>
              <a:rPr sz="2000" spc="-5" dirty="0">
                <a:solidFill>
                  <a:srgbClr val="FFFF00"/>
                </a:solidFill>
                <a:latin typeface="Calibri"/>
                <a:cs typeface="Calibri"/>
              </a:rPr>
              <a:t>akinesis</a:t>
            </a:r>
            <a:endParaRPr sz="2000" dirty="0">
              <a:solidFill>
                <a:srgbClr val="FFFF00"/>
              </a:solidFill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73972" y="2563478"/>
            <a:ext cx="2133291" cy="709483"/>
          </a:xfrm>
          <a:prstGeom prst="rect">
            <a:avLst/>
          </a:prstGeom>
        </p:spPr>
        <p:txBody>
          <a:bodyPr vert="horz" wrap="square" lIns="0" tIns="11487" rIns="0" bIns="0" rtlCol="0">
            <a:spAutoFit/>
          </a:bodyPr>
          <a:lstStyle/>
          <a:p>
            <a:pPr marL="11487" marR="4595">
              <a:lnSpc>
                <a:spcPct val="116900"/>
              </a:lnSpc>
              <a:spcBef>
                <a:spcPts val="90"/>
              </a:spcBef>
            </a:pP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Cytoplas</a:t>
            </a:r>
            <a:r>
              <a:rPr lang="en-US" sz="2000" spc="-5" dirty="0">
                <a:solidFill>
                  <a:schemeClr val="bg1"/>
                </a:solidFill>
                <a:latin typeface="Calibri"/>
                <a:cs typeface="Calibri"/>
              </a:rPr>
              <a:t>m</a:t>
            </a: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ic division </a:t>
            </a:r>
            <a:r>
              <a:rPr sz="2000" spc="-321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000" spc="-9" dirty="0">
                <a:solidFill>
                  <a:schemeClr val="bg1"/>
                </a:solidFill>
                <a:latin typeface="Calibri"/>
                <a:cs typeface="Calibri"/>
              </a:rPr>
              <a:t>(Cytokinesis)</a:t>
            </a:r>
            <a:endParaRPr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965533" y="3619704"/>
            <a:ext cx="1535754" cy="318796"/>
          </a:xfrm>
          <a:prstGeom prst="rect">
            <a:avLst/>
          </a:prstGeom>
        </p:spPr>
        <p:txBody>
          <a:bodyPr vert="horz" wrap="square" lIns="0" tIns="10913" rIns="0" bIns="0" rtlCol="0">
            <a:spAutoFit/>
          </a:bodyPr>
          <a:lstStyle/>
          <a:p>
            <a:pPr marL="11487">
              <a:spcBef>
                <a:spcPts val="86"/>
              </a:spcBef>
            </a:pPr>
            <a:r>
              <a:rPr sz="2000" spc="-5" dirty="0">
                <a:solidFill>
                  <a:srgbClr val="FFFF00"/>
                </a:solidFill>
                <a:latin typeface="Calibri"/>
                <a:cs typeface="Calibri"/>
              </a:rPr>
              <a:t>INTERKINESIS</a:t>
            </a:r>
            <a:endParaRPr sz="2000" dirty="0">
              <a:solidFill>
                <a:srgbClr val="FFFF00"/>
              </a:solidFill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35471" y="3821389"/>
            <a:ext cx="1388474" cy="318796"/>
          </a:xfrm>
          <a:prstGeom prst="rect">
            <a:avLst/>
          </a:prstGeom>
        </p:spPr>
        <p:txBody>
          <a:bodyPr vert="horz" wrap="square" lIns="0" tIns="10913" rIns="0" bIns="0" rtlCol="0">
            <a:spAutoFit/>
          </a:bodyPr>
          <a:lstStyle/>
          <a:p>
            <a:pPr marL="11487">
              <a:spcBef>
                <a:spcPts val="86"/>
              </a:spcBef>
            </a:pP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Prophas</a:t>
            </a:r>
            <a:r>
              <a:rPr lang="en-US" sz="2000" spc="-5" dirty="0">
                <a:solidFill>
                  <a:schemeClr val="bg1"/>
                </a:solidFill>
                <a:latin typeface="Calibri"/>
                <a:cs typeface="Calibri"/>
              </a:rPr>
              <a:t>e I</a:t>
            </a: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I</a:t>
            </a:r>
            <a:endParaRPr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0663" y="3943204"/>
            <a:ext cx="965895" cy="380351"/>
          </a:xfrm>
          <a:prstGeom prst="rect">
            <a:avLst/>
          </a:prstGeom>
        </p:spPr>
        <p:txBody>
          <a:bodyPr vert="horz" wrap="square" lIns="0" tIns="10913" rIns="0" bIns="0" rtlCol="0">
            <a:spAutoFit/>
          </a:bodyPr>
          <a:lstStyle/>
          <a:p>
            <a:pPr marL="11487">
              <a:spcBef>
                <a:spcPts val="86"/>
              </a:spcBef>
            </a:pPr>
            <a:r>
              <a:rPr sz="2400" spc="-5" dirty="0">
                <a:solidFill>
                  <a:schemeClr val="bg1"/>
                </a:solidFill>
                <a:latin typeface="Calibri"/>
                <a:cs typeface="Calibri"/>
              </a:rPr>
              <a:t>Mei</a:t>
            </a:r>
            <a:r>
              <a:rPr sz="2400" spc="-9" dirty="0">
                <a:solidFill>
                  <a:schemeClr val="bg1"/>
                </a:solidFill>
                <a:latin typeface="Calibri"/>
                <a:cs typeface="Calibri"/>
              </a:rPr>
              <a:t>osis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89016" y="4310339"/>
            <a:ext cx="1317886" cy="318796"/>
          </a:xfrm>
          <a:prstGeom prst="rect">
            <a:avLst/>
          </a:prstGeom>
        </p:spPr>
        <p:txBody>
          <a:bodyPr vert="horz" wrap="square" lIns="0" tIns="10913" rIns="0" bIns="0" rtlCol="0">
            <a:spAutoFit/>
          </a:bodyPr>
          <a:lstStyle/>
          <a:p>
            <a:pPr marL="11487">
              <a:spcBef>
                <a:spcPts val="86"/>
              </a:spcBef>
            </a:pP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Kar</a:t>
            </a:r>
            <a:r>
              <a:rPr sz="2000" spc="-14" dirty="0">
                <a:solidFill>
                  <a:schemeClr val="bg1"/>
                </a:solidFill>
                <a:latin typeface="Calibri"/>
                <a:cs typeface="Calibri"/>
              </a:rPr>
              <a:t>y</a:t>
            </a:r>
            <a:r>
              <a:rPr sz="2000" dirty="0">
                <a:solidFill>
                  <a:schemeClr val="bg1"/>
                </a:solidFill>
                <a:latin typeface="Calibri"/>
                <a:cs typeface="Calibri"/>
              </a:rPr>
              <a:t>o</a:t>
            </a:r>
            <a:r>
              <a:rPr sz="2000" spc="-14" dirty="0">
                <a:solidFill>
                  <a:schemeClr val="bg1"/>
                </a:solidFill>
                <a:latin typeface="Calibri"/>
                <a:cs typeface="Calibri"/>
              </a:rPr>
              <a:t>k</a:t>
            </a: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i</a:t>
            </a:r>
            <a:r>
              <a:rPr sz="2000" spc="-9" dirty="0">
                <a:solidFill>
                  <a:schemeClr val="bg1"/>
                </a:solidFill>
                <a:latin typeface="Calibri"/>
                <a:cs typeface="Calibri"/>
              </a:rPr>
              <a:t>nesis</a:t>
            </a:r>
            <a:endParaRPr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85489" y="4251206"/>
            <a:ext cx="1488437" cy="318796"/>
          </a:xfrm>
          <a:prstGeom prst="rect">
            <a:avLst/>
          </a:prstGeom>
        </p:spPr>
        <p:txBody>
          <a:bodyPr vert="horz" wrap="square" lIns="0" tIns="10913" rIns="0" bIns="0" rtlCol="0">
            <a:spAutoFit/>
          </a:bodyPr>
          <a:lstStyle/>
          <a:p>
            <a:pPr marL="11487">
              <a:spcBef>
                <a:spcPts val="86"/>
              </a:spcBef>
            </a:pP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Metaphase</a:t>
            </a:r>
            <a:r>
              <a:rPr sz="2000" spc="-59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II</a:t>
            </a:r>
            <a:endParaRPr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943504" y="4803777"/>
            <a:ext cx="1388474" cy="318797"/>
          </a:xfrm>
          <a:prstGeom prst="rect">
            <a:avLst/>
          </a:prstGeom>
        </p:spPr>
        <p:txBody>
          <a:bodyPr vert="horz" wrap="square" lIns="0" tIns="10913" rIns="0" bIns="0" rtlCol="0">
            <a:spAutoFit/>
          </a:bodyPr>
          <a:lstStyle/>
          <a:p>
            <a:pPr marL="11487">
              <a:spcBef>
                <a:spcPts val="86"/>
              </a:spcBef>
            </a:pP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Anaphase</a:t>
            </a:r>
            <a:r>
              <a:rPr sz="2000" spc="-59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II</a:t>
            </a:r>
            <a:endParaRPr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422223" y="4713328"/>
            <a:ext cx="1343223" cy="714869"/>
          </a:xfrm>
          <a:prstGeom prst="rect">
            <a:avLst/>
          </a:prstGeom>
        </p:spPr>
        <p:txBody>
          <a:bodyPr vert="horz" wrap="square" lIns="0" tIns="11487" rIns="0" bIns="0" rtlCol="0">
            <a:spAutoFit/>
          </a:bodyPr>
          <a:lstStyle/>
          <a:p>
            <a:pPr marL="11487" marR="5169" indent="124061">
              <a:lnSpc>
                <a:spcPct val="116900"/>
              </a:lnSpc>
              <a:spcBef>
                <a:spcPts val="90"/>
              </a:spcBef>
            </a:pP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Division.II </a:t>
            </a:r>
            <a:r>
              <a:rPr sz="2000" spc="-317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000" spc="-9" dirty="0">
                <a:solidFill>
                  <a:schemeClr val="bg1"/>
                </a:solidFill>
                <a:latin typeface="Calibri"/>
                <a:cs typeface="Calibri"/>
              </a:rPr>
              <a:t>(Meiosis.</a:t>
            </a:r>
            <a:r>
              <a:rPr sz="2000" spc="-41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II)</a:t>
            </a:r>
            <a:endParaRPr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546410" y="5757417"/>
            <a:ext cx="1277647" cy="319376"/>
          </a:xfrm>
          <a:prstGeom prst="rect">
            <a:avLst/>
          </a:prstGeom>
        </p:spPr>
        <p:txBody>
          <a:bodyPr vert="horz" wrap="square" lIns="0" tIns="11487" rIns="0" bIns="0" rtlCol="0">
            <a:spAutoFit/>
          </a:bodyPr>
          <a:lstStyle/>
          <a:p>
            <a:pPr marL="11487"/>
            <a:r>
              <a:rPr sz="2000" spc="-5" dirty="0">
                <a:solidFill>
                  <a:schemeClr val="bg1"/>
                </a:solidFill>
                <a:latin typeface="+mj-lt"/>
                <a:cs typeface="Times New Roman"/>
              </a:rPr>
              <a:t>Cytokinesis</a:t>
            </a:r>
            <a:endParaRPr sz="2000" dirty="0">
              <a:solidFill>
                <a:schemeClr val="bg1"/>
              </a:solidFill>
              <a:latin typeface="+mj-lt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514485" y="2445013"/>
            <a:ext cx="848404" cy="2599645"/>
            <a:chOff x="1524000" y="2161032"/>
            <a:chExt cx="861060" cy="2638425"/>
          </a:xfrm>
        </p:grpSpPr>
        <p:sp>
          <p:nvSpPr>
            <p:cNvPr id="19" name="object 19"/>
            <p:cNvSpPr/>
            <p:nvPr/>
          </p:nvSpPr>
          <p:spPr>
            <a:xfrm>
              <a:off x="1533905" y="2196846"/>
              <a:ext cx="353060" cy="2571750"/>
            </a:xfrm>
            <a:custGeom>
              <a:avLst/>
              <a:gdLst/>
              <a:ahLst/>
              <a:cxnLst/>
              <a:rect l="l" t="t" r="r" b="b"/>
              <a:pathLst>
                <a:path w="353060" h="2571750">
                  <a:moveTo>
                    <a:pt x="0" y="1771268"/>
                  </a:moveTo>
                  <a:lnTo>
                    <a:pt x="323850" y="1761743"/>
                  </a:lnTo>
                </a:path>
                <a:path w="353060" h="2571750">
                  <a:moveTo>
                    <a:pt x="352806" y="0"/>
                  </a:moveTo>
                  <a:lnTo>
                    <a:pt x="333756" y="2571749"/>
                  </a:lnTo>
                </a:path>
              </a:pathLst>
            </a:custGeom>
            <a:ln w="19812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endParaRPr sz="1628"/>
            </a:p>
          </p:txBody>
        </p:sp>
        <p:sp>
          <p:nvSpPr>
            <p:cNvPr id="20" name="object 20"/>
            <p:cNvSpPr/>
            <p:nvPr/>
          </p:nvSpPr>
          <p:spPr>
            <a:xfrm>
              <a:off x="1847850" y="2161031"/>
              <a:ext cx="537210" cy="2638425"/>
            </a:xfrm>
            <a:custGeom>
              <a:avLst/>
              <a:gdLst/>
              <a:ahLst/>
              <a:cxnLst/>
              <a:rect l="l" t="t" r="r" b="b"/>
              <a:pathLst>
                <a:path w="537210" h="2638425">
                  <a:moveTo>
                    <a:pt x="497205" y="2594610"/>
                  </a:moveTo>
                  <a:lnTo>
                    <a:pt x="468249" y="2580132"/>
                  </a:lnTo>
                  <a:lnTo>
                    <a:pt x="410337" y="2551176"/>
                  </a:lnTo>
                  <a:lnTo>
                    <a:pt x="410337" y="2580132"/>
                  </a:lnTo>
                  <a:lnTo>
                    <a:pt x="0" y="2580132"/>
                  </a:lnTo>
                  <a:lnTo>
                    <a:pt x="0" y="2609088"/>
                  </a:lnTo>
                  <a:lnTo>
                    <a:pt x="410337" y="2609088"/>
                  </a:lnTo>
                  <a:lnTo>
                    <a:pt x="410337" y="2638044"/>
                  </a:lnTo>
                  <a:lnTo>
                    <a:pt x="468236" y="2609088"/>
                  </a:lnTo>
                  <a:lnTo>
                    <a:pt x="497205" y="2594610"/>
                  </a:lnTo>
                  <a:close/>
                </a:path>
                <a:path w="537210" h="2638425">
                  <a:moveTo>
                    <a:pt x="536829" y="43434"/>
                  </a:moveTo>
                  <a:lnTo>
                    <a:pt x="507873" y="28956"/>
                  </a:lnTo>
                  <a:lnTo>
                    <a:pt x="449961" y="0"/>
                  </a:lnTo>
                  <a:lnTo>
                    <a:pt x="449961" y="28956"/>
                  </a:lnTo>
                  <a:lnTo>
                    <a:pt x="39624" y="28956"/>
                  </a:lnTo>
                  <a:lnTo>
                    <a:pt x="39624" y="57912"/>
                  </a:lnTo>
                  <a:lnTo>
                    <a:pt x="449961" y="57912"/>
                  </a:lnTo>
                  <a:lnTo>
                    <a:pt x="449961" y="86868"/>
                  </a:lnTo>
                  <a:lnTo>
                    <a:pt x="507873" y="57912"/>
                  </a:lnTo>
                  <a:lnTo>
                    <a:pt x="536829" y="43434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endParaRPr sz="1628"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3762604" y="1980436"/>
            <a:ext cx="483605" cy="995353"/>
            <a:chOff x="3619500" y="1987296"/>
            <a:chExt cx="534670" cy="1100455"/>
          </a:xfrm>
        </p:grpSpPr>
        <p:sp>
          <p:nvSpPr>
            <p:cNvPr id="22" name="object 22"/>
            <p:cNvSpPr/>
            <p:nvPr/>
          </p:nvSpPr>
          <p:spPr>
            <a:xfrm>
              <a:off x="3629405" y="2032254"/>
              <a:ext cx="19050" cy="1038225"/>
            </a:xfrm>
            <a:custGeom>
              <a:avLst/>
              <a:gdLst/>
              <a:ahLst/>
              <a:cxnLst/>
              <a:rect l="l" t="t" r="r" b="b"/>
              <a:pathLst>
                <a:path w="19050" h="1038225">
                  <a:moveTo>
                    <a:pt x="0" y="0"/>
                  </a:moveTo>
                  <a:lnTo>
                    <a:pt x="19050" y="1038225"/>
                  </a:lnTo>
                </a:path>
              </a:pathLst>
            </a:custGeom>
            <a:ln w="19812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endParaRPr sz="1628" dirty="0"/>
            </a:p>
          </p:txBody>
        </p:sp>
        <p:sp>
          <p:nvSpPr>
            <p:cNvPr id="23" name="object 23"/>
            <p:cNvSpPr/>
            <p:nvPr/>
          </p:nvSpPr>
          <p:spPr>
            <a:xfrm>
              <a:off x="3632454" y="1987295"/>
              <a:ext cx="521970" cy="1100455"/>
            </a:xfrm>
            <a:custGeom>
              <a:avLst/>
              <a:gdLst/>
              <a:ahLst/>
              <a:cxnLst/>
              <a:rect l="l" t="t" r="r" b="b"/>
              <a:pathLst>
                <a:path w="521970" h="1100455">
                  <a:moveTo>
                    <a:pt x="497205" y="43434"/>
                  </a:moveTo>
                  <a:lnTo>
                    <a:pt x="468249" y="28956"/>
                  </a:lnTo>
                  <a:lnTo>
                    <a:pt x="410337" y="0"/>
                  </a:lnTo>
                  <a:lnTo>
                    <a:pt x="410337" y="28956"/>
                  </a:lnTo>
                  <a:lnTo>
                    <a:pt x="0" y="28956"/>
                  </a:lnTo>
                  <a:lnTo>
                    <a:pt x="0" y="57912"/>
                  </a:lnTo>
                  <a:lnTo>
                    <a:pt x="410337" y="57912"/>
                  </a:lnTo>
                  <a:lnTo>
                    <a:pt x="410337" y="86868"/>
                  </a:lnTo>
                  <a:lnTo>
                    <a:pt x="468236" y="57912"/>
                  </a:lnTo>
                  <a:lnTo>
                    <a:pt x="497205" y="43434"/>
                  </a:lnTo>
                  <a:close/>
                </a:path>
                <a:path w="521970" h="1100455">
                  <a:moveTo>
                    <a:pt x="521589" y="1056894"/>
                  </a:moveTo>
                  <a:lnTo>
                    <a:pt x="492633" y="1042416"/>
                  </a:lnTo>
                  <a:lnTo>
                    <a:pt x="434721" y="1013460"/>
                  </a:lnTo>
                  <a:lnTo>
                    <a:pt x="434721" y="1042416"/>
                  </a:lnTo>
                  <a:lnTo>
                    <a:pt x="24384" y="1042416"/>
                  </a:lnTo>
                  <a:lnTo>
                    <a:pt x="24384" y="1071372"/>
                  </a:lnTo>
                  <a:lnTo>
                    <a:pt x="434721" y="1071372"/>
                  </a:lnTo>
                  <a:lnTo>
                    <a:pt x="434721" y="1100328"/>
                  </a:lnTo>
                  <a:lnTo>
                    <a:pt x="492633" y="1071372"/>
                  </a:lnTo>
                  <a:lnTo>
                    <a:pt x="521589" y="1056894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endParaRPr sz="1628"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6155646" y="1369812"/>
            <a:ext cx="999373" cy="1577822"/>
            <a:chOff x="5401055" y="1539240"/>
            <a:chExt cx="842644" cy="1158240"/>
          </a:xfrm>
        </p:grpSpPr>
        <p:sp>
          <p:nvSpPr>
            <p:cNvPr id="25" name="object 25"/>
            <p:cNvSpPr/>
            <p:nvPr/>
          </p:nvSpPr>
          <p:spPr>
            <a:xfrm>
              <a:off x="5410961" y="1565910"/>
              <a:ext cx="334645" cy="1095375"/>
            </a:xfrm>
            <a:custGeom>
              <a:avLst/>
              <a:gdLst/>
              <a:ahLst/>
              <a:cxnLst/>
              <a:rect l="l" t="t" r="r" b="b"/>
              <a:pathLst>
                <a:path w="334645" h="1095375">
                  <a:moveTo>
                    <a:pt x="0" y="513968"/>
                  </a:moveTo>
                  <a:lnTo>
                    <a:pt x="314325" y="504443"/>
                  </a:lnTo>
                </a:path>
                <a:path w="334645" h="1095375">
                  <a:moveTo>
                    <a:pt x="286512" y="0"/>
                  </a:moveTo>
                  <a:lnTo>
                    <a:pt x="334137" y="1095375"/>
                  </a:lnTo>
                </a:path>
              </a:pathLst>
            </a:custGeom>
            <a:ln w="19812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endParaRPr sz="1628"/>
            </a:p>
          </p:txBody>
        </p:sp>
        <p:sp>
          <p:nvSpPr>
            <p:cNvPr id="26" name="object 26"/>
            <p:cNvSpPr/>
            <p:nvPr/>
          </p:nvSpPr>
          <p:spPr>
            <a:xfrm>
              <a:off x="5698998" y="1539239"/>
              <a:ext cx="544830" cy="1158240"/>
            </a:xfrm>
            <a:custGeom>
              <a:avLst/>
              <a:gdLst/>
              <a:ahLst/>
              <a:cxnLst/>
              <a:rect l="l" t="t" r="r" b="b"/>
              <a:pathLst>
                <a:path w="544829" h="1158239">
                  <a:moveTo>
                    <a:pt x="497205" y="404622"/>
                  </a:moveTo>
                  <a:lnTo>
                    <a:pt x="468249" y="390144"/>
                  </a:lnTo>
                  <a:lnTo>
                    <a:pt x="410337" y="361188"/>
                  </a:lnTo>
                  <a:lnTo>
                    <a:pt x="410337" y="390144"/>
                  </a:lnTo>
                  <a:lnTo>
                    <a:pt x="0" y="390144"/>
                  </a:lnTo>
                  <a:lnTo>
                    <a:pt x="0" y="419100"/>
                  </a:lnTo>
                  <a:lnTo>
                    <a:pt x="410337" y="419100"/>
                  </a:lnTo>
                  <a:lnTo>
                    <a:pt x="410337" y="448056"/>
                  </a:lnTo>
                  <a:lnTo>
                    <a:pt x="468249" y="419100"/>
                  </a:lnTo>
                  <a:lnTo>
                    <a:pt x="497205" y="404622"/>
                  </a:lnTo>
                  <a:close/>
                </a:path>
                <a:path w="544829" h="1158239">
                  <a:moveTo>
                    <a:pt x="497205" y="43434"/>
                  </a:moveTo>
                  <a:lnTo>
                    <a:pt x="468249" y="28956"/>
                  </a:lnTo>
                  <a:lnTo>
                    <a:pt x="410337" y="0"/>
                  </a:lnTo>
                  <a:lnTo>
                    <a:pt x="410337" y="28956"/>
                  </a:lnTo>
                  <a:lnTo>
                    <a:pt x="0" y="28956"/>
                  </a:lnTo>
                  <a:lnTo>
                    <a:pt x="0" y="57912"/>
                  </a:lnTo>
                  <a:lnTo>
                    <a:pt x="410337" y="57912"/>
                  </a:lnTo>
                  <a:lnTo>
                    <a:pt x="410337" y="86868"/>
                  </a:lnTo>
                  <a:lnTo>
                    <a:pt x="468249" y="57912"/>
                  </a:lnTo>
                  <a:lnTo>
                    <a:pt x="497205" y="43434"/>
                  </a:lnTo>
                  <a:close/>
                </a:path>
                <a:path w="544829" h="1158239">
                  <a:moveTo>
                    <a:pt x="533781" y="718566"/>
                  </a:moveTo>
                  <a:lnTo>
                    <a:pt x="504825" y="704088"/>
                  </a:lnTo>
                  <a:lnTo>
                    <a:pt x="446913" y="675132"/>
                  </a:lnTo>
                  <a:lnTo>
                    <a:pt x="446913" y="704088"/>
                  </a:lnTo>
                  <a:lnTo>
                    <a:pt x="36576" y="704088"/>
                  </a:lnTo>
                  <a:lnTo>
                    <a:pt x="36576" y="733044"/>
                  </a:lnTo>
                  <a:lnTo>
                    <a:pt x="446913" y="733044"/>
                  </a:lnTo>
                  <a:lnTo>
                    <a:pt x="446913" y="762000"/>
                  </a:lnTo>
                  <a:lnTo>
                    <a:pt x="504812" y="733044"/>
                  </a:lnTo>
                  <a:lnTo>
                    <a:pt x="533781" y="718566"/>
                  </a:lnTo>
                  <a:close/>
                </a:path>
                <a:path w="544829" h="1158239">
                  <a:moveTo>
                    <a:pt x="544449" y="1114806"/>
                  </a:moveTo>
                  <a:lnTo>
                    <a:pt x="515480" y="1100328"/>
                  </a:lnTo>
                  <a:lnTo>
                    <a:pt x="457581" y="1071372"/>
                  </a:lnTo>
                  <a:lnTo>
                    <a:pt x="457581" y="1100328"/>
                  </a:lnTo>
                  <a:lnTo>
                    <a:pt x="47244" y="1100328"/>
                  </a:lnTo>
                  <a:lnTo>
                    <a:pt x="47244" y="1129284"/>
                  </a:lnTo>
                  <a:lnTo>
                    <a:pt x="457581" y="1129284"/>
                  </a:lnTo>
                  <a:lnTo>
                    <a:pt x="457581" y="1158240"/>
                  </a:lnTo>
                  <a:lnTo>
                    <a:pt x="515493" y="1129284"/>
                  </a:lnTo>
                  <a:lnTo>
                    <a:pt x="544449" y="1114806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endParaRPr sz="1628"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8432845" y="761505"/>
            <a:ext cx="1002207" cy="1921777"/>
            <a:chOff x="7259574" y="1442436"/>
            <a:chExt cx="848166" cy="1155300"/>
          </a:xfrm>
        </p:grpSpPr>
        <p:sp>
          <p:nvSpPr>
            <p:cNvPr id="28" name="object 28"/>
            <p:cNvSpPr/>
            <p:nvPr/>
          </p:nvSpPr>
          <p:spPr>
            <a:xfrm>
              <a:off x="7259574" y="1482090"/>
              <a:ext cx="447040" cy="1090295"/>
            </a:xfrm>
            <a:custGeom>
              <a:avLst/>
              <a:gdLst/>
              <a:ahLst/>
              <a:cxnLst/>
              <a:rect l="l" t="t" r="r" b="b"/>
              <a:pathLst>
                <a:path w="447040" h="1090295">
                  <a:moveTo>
                    <a:pt x="0" y="389382"/>
                  </a:moveTo>
                  <a:lnTo>
                    <a:pt x="409575" y="370332"/>
                  </a:lnTo>
                </a:path>
                <a:path w="447040" h="1090295">
                  <a:moveTo>
                    <a:pt x="408431" y="0"/>
                  </a:moveTo>
                  <a:lnTo>
                    <a:pt x="446531" y="1090295"/>
                  </a:lnTo>
                </a:path>
              </a:pathLst>
            </a:custGeom>
            <a:ln w="19812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endParaRPr sz="1628"/>
            </a:p>
          </p:txBody>
        </p:sp>
        <p:sp>
          <p:nvSpPr>
            <p:cNvPr id="29" name="object 29"/>
            <p:cNvSpPr/>
            <p:nvPr/>
          </p:nvSpPr>
          <p:spPr>
            <a:xfrm>
              <a:off x="7660700" y="1442436"/>
              <a:ext cx="447040" cy="1155300"/>
            </a:xfrm>
            <a:custGeom>
              <a:avLst/>
              <a:gdLst/>
              <a:ahLst/>
              <a:cxnLst/>
              <a:rect l="l" t="t" r="r" b="b"/>
              <a:pathLst>
                <a:path w="549275" h="1156970">
                  <a:moveTo>
                    <a:pt x="497205" y="43434"/>
                  </a:moveTo>
                  <a:lnTo>
                    <a:pt x="468249" y="28956"/>
                  </a:lnTo>
                  <a:lnTo>
                    <a:pt x="410337" y="0"/>
                  </a:lnTo>
                  <a:lnTo>
                    <a:pt x="410337" y="28956"/>
                  </a:lnTo>
                  <a:lnTo>
                    <a:pt x="0" y="28956"/>
                  </a:lnTo>
                  <a:lnTo>
                    <a:pt x="0" y="57912"/>
                  </a:lnTo>
                  <a:lnTo>
                    <a:pt x="410337" y="57912"/>
                  </a:lnTo>
                  <a:lnTo>
                    <a:pt x="410337" y="86868"/>
                  </a:lnTo>
                  <a:lnTo>
                    <a:pt x="468249" y="57912"/>
                  </a:lnTo>
                  <a:lnTo>
                    <a:pt x="497205" y="43434"/>
                  </a:lnTo>
                  <a:close/>
                </a:path>
                <a:path w="549275" h="1156970">
                  <a:moveTo>
                    <a:pt x="515493" y="505206"/>
                  </a:moveTo>
                  <a:lnTo>
                    <a:pt x="486524" y="490728"/>
                  </a:lnTo>
                  <a:lnTo>
                    <a:pt x="428625" y="461772"/>
                  </a:lnTo>
                  <a:lnTo>
                    <a:pt x="428625" y="490728"/>
                  </a:lnTo>
                  <a:lnTo>
                    <a:pt x="18288" y="490728"/>
                  </a:lnTo>
                  <a:lnTo>
                    <a:pt x="18288" y="519684"/>
                  </a:lnTo>
                  <a:lnTo>
                    <a:pt x="428625" y="519684"/>
                  </a:lnTo>
                  <a:lnTo>
                    <a:pt x="428625" y="548640"/>
                  </a:lnTo>
                  <a:lnTo>
                    <a:pt x="486537" y="519684"/>
                  </a:lnTo>
                  <a:lnTo>
                    <a:pt x="515493" y="505206"/>
                  </a:lnTo>
                  <a:close/>
                </a:path>
                <a:path w="549275" h="1156970">
                  <a:moveTo>
                    <a:pt x="538353" y="799338"/>
                  </a:moveTo>
                  <a:lnTo>
                    <a:pt x="509397" y="784860"/>
                  </a:lnTo>
                  <a:lnTo>
                    <a:pt x="451485" y="755904"/>
                  </a:lnTo>
                  <a:lnTo>
                    <a:pt x="451485" y="784860"/>
                  </a:lnTo>
                  <a:lnTo>
                    <a:pt x="41148" y="784860"/>
                  </a:lnTo>
                  <a:lnTo>
                    <a:pt x="41148" y="813816"/>
                  </a:lnTo>
                  <a:lnTo>
                    <a:pt x="451485" y="813816"/>
                  </a:lnTo>
                  <a:lnTo>
                    <a:pt x="451485" y="842772"/>
                  </a:lnTo>
                  <a:lnTo>
                    <a:pt x="509397" y="813816"/>
                  </a:lnTo>
                  <a:lnTo>
                    <a:pt x="538353" y="799338"/>
                  </a:lnTo>
                  <a:close/>
                </a:path>
                <a:path w="549275" h="1156970">
                  <a:moveTo>
                    <a:pt x="549021" y="1113282"/>
                  </a:moveTo>
                  <a:lnTo>
                    <a:pt x="520052" y="1098804"/>
                  </a:lnTo>
                  <a:lnTo>
                    <a:pt x="462153" y="1069848"/>
                  </a:lnTo>
                  <a:lnTo>
                    <a:pt x="462153" y="1098804"/>
                  </a:lnTo>
                  <a:lnTo>
                    <a:pt x="51816" y="1098804"/>
                  </a:lnTo>
                  <a:lnTo>
                    <a:pt x="51816" y="1127760"/>
                  </a:lnTo>
                  <a:lnTo>
                    <a:pt x="462153" y="1127760"/>
                  </a:lnTo>
                  <a:lnTo>
                    <a:pt x="462153" y="1156716"/>
                  </a:lnTo>
                  <a:lnTo>
                    <a:pt x="520065" y="1127760"/>
                  </a:lnTo>
                  <a:lnTo>
                    <a:pt x="549021" y="1113282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endParaRPr sz="1628"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6043351" y="3959628"/>
            <a:ext cx="827642" cy="1584637"/>
            <a:chOff x="5220461" y="3653028"/>
            <a:chExt cx="915035" cy="1751964"/>
          </a:xfrm>
        </p:grpSpPr>
        <p:sp>
          <p:nvSpPr>
            <p:cNvPr id="31" name="object 31"/>
            <p:cNvSpPr/>
            <p:nvPr/>
          </p:nvSpPr>
          <p:spPr>
            <a:xfrm>
              <a:off x="5220461" y="3691890"/>
              <a:ext cx="419100" cy="1657350"/>
            </a:xfrm>
            <a:custGeom>
              <a:avLst/>
              <a:gdLst/>
              <a:ahLst/>
              <a:cxnLst/>
              <a:rect l="l" t="t" r="r" b="b"/>
              <a:pathLst>
                <a:path w="419100" h="1657350">
                  <a:moveTo>
                    <a:pt x="0" y="542544"/>
                  </a:moveTo>
                  <a:lnTo>
                    <a:pt x="381000" y="542544"/>
                  </a:lnTo>
                </a:path>
                <a:path w="419100" h="1657350">
                  <a:moveTo>
                    <a:pt x="381000" y="0"/>
                  </a:moveTo>
                  <a:lnTo>
                    <a:pt x="419100" y="1657350"/>
                  </a:lnTo>
                </a:path>
              </a:pathLst>
            </a:custGeom>
            <a:ln w="19812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endParaRPr sz="1628"/>
            </a:p>
          </p:txBody>
        </p:sp>
        <p:sp>
          <p:nvSpPr>
            <p:cNvPr id="32" name="object 32"/>
            <p:cNvSpPr/>
            <p:nvPr/>
          </p:nvSpPr>
          <p:spPr>
            <a:xfrm>
              <a:off x="5616702" y="3653028"/>
              <a:ext cx="518795" cy="1751964"/>
            </a:xfrm>
            <a:custGeom>
              <a:avLst/>
              <a:gdLst/>
              <a:ahLst/>
              <a:cxnLst/>
              <a:rect l="l" t="t" r="r" b="b"/>
              <a:pathLst>
                <a:path w="518795" h="1751964">
                  <a:moveTo>
                    <a:pt x="366141" y="569214"/>
                  </a:moveTo>
                  <a:lnTo>
                    <a:pt x="348729" y="561086"/>
                  </a:lnTo>
                  <a:lnTo>
                    <a:pt x="288925" y="533146"/>
                  </a:lnTo>
                  <a:lnTo>
                    <a:pt x="289674" y="561428"/>
                  </a:lnTo>
                  <a:lnTo>
                    <a:pt x="13462" y="568833"/>
                  </a:lnTo>
                  <a:lnTo>
                    <a:pt x="13970" y="588657"/>
                  </a:lnTo>
                  <a:lnTo>
                    <a:pt x="290195" y="581126"/>
                  </a:lnTo>
                  <a:lnTo>
                    <a:pt x="290957" y="609346"/>
                  </a:lnTo>
                  <a:lnTo>
                    <a:pt x="366141" y="569214"/>
                  </a:lnTo>
                  <a:close/>
                </a:path>
                <a:path w="518795" h="1751964">
                  <a:moveTo>
                    <a:pt x="385864" y="1723898"/>
                  </a:moveTo>
                  <a:lnTo>
                    <a:pt x="339725" y="1723898"/>
                  </a:lnTo>
                  <a:lnTo>
                    <a:pt x="326999" y="1723898"/>
                  </a:lnTo>
                  <a:lnTo>
                    <a:pt x="326263" y="1751838"/>
                  </a:lnTo>
                  <a:lnTo>
                    <a:pt x="385864" y="1723898"/>
                  </a:lnTo>
                  <a:close/>
                </a:path>
                <a:path w="518795" h="1751964">
                  <a:moveTo>
                    <a:pt x="403479" y="1715643"/>
                  </a:moveTo>
                  <a:lnTo>
                    <a:pt x="328295" y="1675638"/>
                  </a:lnTo>
                  <a:lnTo>
                    <a:pt x="327533" y="1703768"/>
                  </a:lnTo>
                  <a:lnTo>
                    <a:pt x="32258" y="1696212"/>
                  </a:lnTo>
                  <a:lnTo>
                    <a:pt x="31750" y="1716024"/>
                  </a:lnTo>
                  <a:lnTo>
                    <a:pt x="327012" y="1723580"/>
                  </a:lnTo>
                  <a:lnTo>
                    <a:pt x="339725" y="1723580"/>
                  </a:lnTo>
                  <a:lnTo>
                    <a:pt x="386549" y="1723580"/>
                  </a:lnTo>
                  <a:lnTo>
                    <a:pt x="403479" y="1715643"/>
                  </a:lnTo>
                  <a:close/>
                </a:path>
                <a:path w="518795" h="1751964">
                  <a:moveTo>
                    <a:pt x="497205" y="43434"/>
                  </a:moveTo>
                  <a:lnTo>
                    <a:pt x="468249" y="28956"/>
                  </a:lnTo>
                  <a:lnTo>
                    <a:pt x="410337" y="0"/>
                  </a:lnTo>
                  <a:lnTo>
                    <a:pt x="410337" y="28956"/>
                  </a:lnTo>
                  <a:lnTo>
                    <a:pt x="0" y="28956"/>
                  </a:lnTo>
                  <a:lnTo>
                    <a:pt x="0" y="57912"/>
                  </a:lnTo>
                  <a:lnTo>
                    <a:pt x="410337" y="57912"/>
                  </a:lnTo>
                  <a:lnTo>
                    <a:pt x="410337" y="86868"/>
                  </a:lnTo>
                  <a:lnTo>
                    <a:pt x="468249" y="57912"/>
                  </a:lnTo>
                  <a:lnTo>
                    <a:pt x="497205" y="43434"/>
                  </a:lnTo>
                  <a:close/>
                </a:path>
                <a:path w="518795" h="1751964">
                  <a:moveTo>
                    <a:pt x="518541" y="1137666"/>
                  </a:moveTo>
                  <a:lnTo>
                    <a:pt x="489572" y="1123188"/>
                  </a:lnTo>
                  <a:lnTo>
                    <a:pt x="431673" y="1094232"/>
                  </a:lnTo>
                  <a:lnTo>
                    <a:pt x="431673" y="1123188"/>
                  </a:lnTo>
                  <a:lnTo>
                    <a:pt x="21336" y="1123188"/>
                  </a:lnTo>
                  <a:lnTo>
                    <a:pt x="21336" y="1152144"/>
                  </a:lnTo>
                  <a:lnTo>
                    <a:pt x="431673" y="1152144"/>
                  </a:lnTo>
                  <a:lnTo>
                    <a:pt x="431673" y="1181100"/>
                  </a:lnTo>
                  <a:lnTo>
                    <a:pt x="489585" y="1152144"/>
                  </a:lnTo>
                  <a:lnTo>
                    <a:pt x="518541" y="1137666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endParaRPr sz="1628"/>
            </a:p>
          </p:txBody>
        </p:sp>
      </p:grpSp>
      <p:grpSp>
        <p:nvGrpSpPr>
          <p:cNvPr id="33" name="object 33"/>
          <p:cNvGrpSpPr/>
          <p:nvPr/>
        </p:nvGrpSpPr>
        <p:grpSpPr>
          <a:xfrm>
            <a:off x="3765446" y="4433208"/>
            <a:ext cx="723684" cy="1518013"/>
            <a:chOff x="3372611" y="4108704"/>
            <a:chExt cx="800100" cy="1678305"/>
          </a:xfrm>
        </p:grpSpPr>
        <p:sp>
          <p:nvSpPr>
            <p:cNvPr id="34" name="object 34"/>
            <p:cNvSpPr/>
            <p:nvPr/>
          </p:nvSpPr>
          <p:spPr>
            <a:xfrm>
              <a:off x="3382517" y="4920234"/>
              <a:ext cx="266700" cy="9525"/>
            </a:xfrm>
            <a:custGeom>
              <a:avLst/>
              <a:gdLst/>
              <a:ahLst/>
              <a:cxnLst/>
              <a:rect l="l" t="t" r="r" b="b"/>
              <a:pathLst>
                <a:path w="266700" h="9525">
                  <a:moveTo>
                    <a:pt x="-9905" y="4762"/>
                  </a:moveTo>
                  <a:lnTo>
                    <a:pt x="276605" y="4762"/>
                  </a:lnTo>
                </a:path>
              </a:pathLst>
            </a:custGeom>
            <a:ln w="29337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endParaRPr sz="1628"/>
            </a:p>
          </p:txBody>
        </p:sp>
        <p:sp>
          <p:nvSpPr>
            <p:cNvPr id="35" name="object 35"/>
            <p:cNvSpPr/>
            <p:nvPr/>
          </p:nvSpPr>
          <p:spPr>
            <a:xfrm>
              <a:off x="3620261" y="4149090"/>
              <a:ext cx="57150" cy="1600200"/>
            </a:xfrm>
            <a:custGeom>
              <a:avLst/>
              <a:gdLst/>
              <a:ahLst/>
              <a:cxnLst/>
              <a:rect l="l" t="t" r="r" b="b"/>
              <a:pathLst>
                <a:path w="57150" h="1600200">
                  <a:moveTo>
                    <a:pt x="0" y="0"/>
                  </a:moveTo>
                  <a:lnTo>
                    <a:pt x="57150" y="1600200"/>
                  </a:lnTo>
                </a:path>
              </a:pathLst>
            </a:custGeom>
            <a:ln w="19812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endParaRPr sz="1628" dirty="0"/>
            </a:p>
          </p:txBody>
        </p:sp>
        <p:sp>
          <p:nvSpPr>
            <p:cNvPr id="36" name="object 36"/>
            <p:cNvSpPr/>
            <p:nvPr/>
          </p:nvSpPr>
          <p:spPr>
            <a:xfrm>
              <a:off x="3623310" y="4108704"/>
              <a:ext cx="549275" cy="1678305"/>
            </a:xfrm>
            <a:custGeom>
              <a:avLst/>
              <a:gdLst/>
              <a:ahLst/>
              <a:cxnLst/>
              <a:rect l="l" t="t" r="r" b="b"/>
              <a:pathLst>
                <a:path w="549275" h="1678304">
                  <a:moveTo>
                    <a:pt x="497205" y="43434"/>
                  </a:moveTo>
                  <a:lnTo>
                    <a:pt x="468249" y="28956"/>
                  </a:lnTo>
                  <a:lnTo>
                    <a:pt x="410337" y="0"/>
                  </a:lnTo>
                  <a:lnTo>
                    <a:pt x="410337" y="28956"/>
                  </a:lnTo>
                  <a:lnTo>
                    <a:pt x="0" y="28956"/>
                  </a:lnTo>
                  <a:lnTo>
                    <a:pt x="0" y="57912"/>
                  </a:lnTo>
                  <a:lnTo>
                    <a:pt x="410337" y="57912"/>
                  </a:lnTo>
                  <a:lnTo>
                    <a:pt x="410337" y="86868"/>
                  </a:lnTo>
                  <a:lnTo>
                    <a:pt x="468249" y="57912"/>
                  </a:lnTo>
                  <a:lnTo>
                    <a:pt x="497205" y="43434"/>
                  </a:lnTo>
                  <a:close/>
                </a:path>
                <a:path w="549275" h="1678304">
                  <a:moveTo>
                    <a:pt x="549021" y="1634490"/>
                  </a:moveTo>
                  <a:lnTo>
                    <a:pt x="520052" y="1620012"/>
                  </a:lnTo>
                  <a:lnTo>
                    <a:pt x="462153" y="1591056"/>
                  </a:lnTo>
                  <a:lnTo>
                    <a:pt x="462153" y="1620012"/>
                  </a:lnTo>
                  <a:lnTo>
                    <a:pt x="51816" y="1620012"/>
                  </a:lnTo>
                  <a:lnTo>
                    <a:pt x="51816" y="1648968"/>
                  </a:lnTo>
                  <a:lnTo>
                    <a:pt x="462153" y="1648968"/>
                  </a:lnTo>
                  <a:lnTo>
                    <a:pt x="462153" y="1677924"/>
                  </a:lnTo>
                  <a:lnTo>
                    <a:pt x="520065" y="1648968"/>
                  </a:lnTo>
                  <a:lnTo>
                    <a:pt x="549021" y="1634490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endParaRPr sz="1628"/>
            </a:p>
          </p:txBody>
        </p:sp>
      </p:grp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D55CB90-DDDC-CB6B-7AA2-C5AF3C11C3E8}"/>
              </a:ext>
            </a:extLst>
          </p:cNvPr>
          <p:cNvCxnSpPr>
            <a:cxnSpLocks/>
          </p:cNvCxnSpPr>
          <p:nvPr/>
        </p:nvCxnSpPr>
        <p:spPr>
          <a:xfrm>
            <a:off x="3409463" y="2474774"/>
            <a:ext cx="35598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0" name="Rectangle: Diagonal Corners Rounded 39">
            <a:extLst>
              <a:ext uri="{FF2B5EF4-FFF2-40B4-BE49-F238E27FC236}">
                <a16:creationId xmlns:a16="http://schemas.microsoft.com/office/drawing/2014/main" id="{354C6D21-4039-A81E-54AA-9DA1F2AC094D}"/>
              </a:ext>
            </a:extLst>
          </p:cNvPr>
          <p:cNvSpPr/>
          <p:nvPr/>
        </p:nvSpPr>
        <p:spPr>
          <a:xfrm>
            <a:off x="3591108" y="387475"/>
            <a:ext cx="4038600" cy="503367"/>
          </a:xfrm>
          <a:prstGeom prst="round2DiagRect">
            <a:avLst/>
          </a:prstGeom>
          <a:solidFill>
            <a:srgbClr val="00206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3" name="object 2"/>
          <p:cNvSpPr txBox="1">
            <a:spLocks noGrp="1"/>
          </p:cNvSpPr>
          <p:nvPr>
            <p:ph type="title"/>
          </p:nvPr>
        </p:nvSpPr>
        <p:spPr>
          <a:xfrm>
            <a:off x="4546410" y="357246"/>
            <a:ext cx="2432640" cy="565597"/>
          </a:xfrm>
          <a:prstGeom prst="rect">
            <a:avLst/>
          </a:prstGeom>
        </p:spPr>
        <p:txBody>
          <a:bodyPr vert="horz" wrap="square" lIns="0" tIns="11487" rIns="0" bIns="0" rtlCol="0">
            <a:spAutoFit/>
          </a:bodyPr>
          <a:lstStyle/>
          <a:p>
            <a:pPr marL="11487">
              <a:spcBef>
                <a:spcPts val="90"/>
              </a:spcBef>
            </a:pPr>
            <a:r>
              <a:rPr sz="3600" b="1" spc="-5" dirty="0">
                <a:solidFill>
                  <a:srgbClr val="FFFF00"/>
                </a:solidFill>
                <a:latin typeface="Comic Sans MS" panose="030F0702030302020204" pitchFamily="66" charset="0"/>
                <a:cs typeface="Calibri"/>
              </a:rPr>
              <a:t>MEIOSIS</a:t>
            </a:r>
            <a:endParaRPr sz="3600" dirty="0">
              <a:solidFill>
                <a:srgbClr val="FFFF00"/>
              </a:solidFill>
              <a:latin typeface="Comic Sans MS" panose="030F0702030302020204" pitchFamily="66" charset="0"/>
              <a:cs typeface="Calibri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0D7B60A-C0E3-67C5-66C1-AAA0EB2A3758}"/>
              </a:ext>
            </a:extLst>
          </p:cNvPr>
          <p:cNvSpPr txBox="1"/>
          <p:nvPr/>
        </p:nvSpPr>
        <p:spPr>
          <a:xfrm>
            <a:off x="6819576" y="5307999"/>
            <a:ext cx="142342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595" algn="r">
              <a:spcBef>
                <a:spcPts val="90"/>
              </a:spcBef>
            </a:pPr>
            <a:r>
              <a:rPr lang="en-IN" sz="2000" spc="-5" dirty="0">
                <a:solidFill>
                  <a:schemeClr val="bg1"/>
                </a:solidFill>
                <a:latin typeface="+mj-lt"/>
                <a:cs typeface="Times New Roman"/>
              </a:rPr>
              <a:t>Telophase</a:t>
            </a:r>
            <a:r>
              <a:rPr lang="en-IN" sz="2000" spc="-32" dirty="0">
                <a:solidFill>
                  <a:schemeClr val="bg1"/>
                </a:solidFill>
                <a:latin typeface="+mj-lt"/>
                <a:cs typeface="Times New Roman"/>
              </a:rPr>
              <a:t> </a:t>
            </a:r>
            <a:r>
              <a:rPr lang="en-IN" sz="2000" dirty="0">
                <a:solidFill>
                  <a:schemeClr val="bg1"/>
                </a:solidFill>
                <a:latin typeface="+mj-lt"/>
                <a:cs typeface="Times New Roman"/>
              </a:rPr>
              <a:t>II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E885F88-5306-774C-9D45-7129B88E457D}"/>
              </a:ext>
            </a:extLst>
          </p:cNvPr>
          <p:cNvSpPr txBox="1"/>
          <p:nvPr/>
        </p:nvSpPr>
        <p:spPr>
          <a:xfrm>
            <a:off x="9435052" y="690787"/>
            <a:ext cx="15357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84"/>
              </a:spcBef>
            </a:pPr>
            <a:r>
              <a:rPr lang="en-IN" sz="2000" spc="-9" dirty="0">
                <a:solidFill>
                  <a:srgbClr val="FFFF00"/>
                </a:solidFill>
                <a:latin typeface="Calibri"/>
                <a:cs typeface="Calibri"/>
              </a:rPr>
              <a:t>Le</a:t>
            </a:r>
            <a:r>
              <a:rPr lang="en-IN" sz="2000" spc="5" dirty="0">
                <a:solidFill>
                  <a:srgbClr val="FFFF00"/>
                </a:solidFill>
                <a:latin typeface="Calibri"/>
                <a:cs typeface="Calibri"/>
              </a:rPr>
              <a:t>p</a:t>
            </a:r>
            <a:r>
              <a:rPr lang="en-IN" sz="2000" spc="-5" dirty="0">
                <a:solidFill>
                  <a:srgbClr val="FFFF00"/>
                </a:solidFill>
                <a:latin typeface="Calibri"/>
                <a:cs typeface="Calibri"/>
              </a:rPr>
              <a:t>t</a:t>
            </a:r>
            <a:r>
              <a:rPr lang="en-IN" sz="2000" spc="-9" dirty="0">
                <a:solidFill>
                  <a:srgbClr val="FFFF00"/>
                </a:solidFill>
                <a:latin typeface="Calibri"/>
                <a:cs typeface="Calibri"/>
              </a:rPr>
              <a:t>otene</a:t>
            </a:r>
            <a:endParaRPr lang="en-IN" sz="2000" dirty="0">
              <a:solidFill>
                <a:srgbClr val="FFFF00"/>
              </a:solidFill>
              <a:latin typeface="Calibri"/>
              <a:cs typeface="Calibri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D8FFFFE-B909-EB7A-FD8F-2F8054F65CB2}"/>
              </a:ext>
            </a:extLst>
          </p:cNvPr>
          <p:cNvSpPr txBox="1"/>
          <p:nvPr/>
        </p:nvSpPr>
        <p:spPr>
          <a:xfrm>
            <a:off x="7167577" y="2157145"/>
            <a:ext cx="14909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spc="-5" dirty="0">
                <a:solidFill>
                  <a:schemeClr val="bg1"/>
                </a:solidFill>
                <a:latin typeface="Calibri"/>
                <a:cs typeface="Calibri"/>
              </a:rPr>
              <a:t>Anaphase I </a:t>
            </a:r>
            <a:endParaRPr lang="en-IN" sz="200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15F8102-27D2-114F-78B2-0A7D55E20FAD}"/>
              </a:ext>
            </a:extLst>
          </p:cNvPr>
          <p:cNvSpPr txBox="1"/>
          <p:nvPr/>
        </p:nvSpPr>
        <p:spPr>
          <a:xfrm>
            <a:off x="7155172" y="2683282"/>
            <a:ext cx="136844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spc="-5" dirty="0">
                <a:solidFill>
                  <a:schemeClr val="bg1"/>
                </a:solidFill>
                <a:latin typeface="Calibri"/>
                <a:cs typeface="Calibri"/>
              </a:rPr>
              <a:t>Telophase I</a:t>
            </a:r>
            <a:endParaRPr lang="en-IN" sz="200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B7F02A7-95BF-99A0-AC0E-76FFD2F3A428}"/>
              </a:ext>
            </a:extLst>
          </p:cNvPr>
          <p:cNvSpPr txBox="1"/>
          <p:nvPr/>
        </p:nvSpPr>
        <p:spPr>
          <a:xfrm>
            <a:off x="9485218" y="1348538"/>
            <a:ext cx="12652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spc="-5" dirty="0">
                <a:solidFill>
                  <a:srgbClr val="FFFF00"/>
                </a:solidFill>
                <a:latin typeface="Calibri"/>
                <a:cs typeface="Calibri"/>
              </a:rPr>
              <a:t>Zygotene</a:t>
            </a:r>
            <a:endParaRPr lang="en-IN" sz="2000" dirty="0">
              <a:solidFill>
                <a:srgbClr val="FFFF00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D05CAFF-8C83-2C6A-3E7A-9DEACBCB9DB9}"/>
              </a:ext>
            </a:extLst>
          </p:cNvPr>
          <p:cNvSpPr txBox="1"/>
          <p:nvPr/>
        </p:nvSpPr>
        <p:spPr>
          <a:xfrm>
            <a:off x="9508414" y="1850080"/>
            <a:ext cx="12652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spc="-9" dirty="0">
                <a:solidFill>
                  <a:srgbClr val="FFFF00"/>
                </a:solidFill>
                <a:latin typeface="Calibri"/>
                <a:cs typeface="Calibri"/>
              </a:rPr>
              <a:t>Diplotene </a:t>
            </a:r>
            <a:endParaRPr lang="en-IN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40" grpId="0" animBg="1"/>
      <p:bldP spid="4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98710" y="186097"/>
            <a:ext cx="2559921" cy="319376"/>
          </a:xfrm>
          <a:prstGeom prst="rect">
            <a:avLst/>
          </a:prstGeom>
        </p:spPr>
        <p:txBody>
          <a:bodyPr vert="horz" wrap="square" lIns="0" tIns="11487" rIns="0" bIns="0" rtlCol="0">
            <a:spAutoFit/>
          </a:bodyPr>
          <a:lstStyle/>
          <a:p>
            <a:pPr marL="11487">
              <a:spcBef>
                <a:spcPts val="90"/>
              </a:spcBef>
            </a:pP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Leptotene</a:t>
            </a:r>
            <a:r>
              <a:rPr sz="2000" spc="-27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(Leptonema)</a:t>
            </a:r>
            <a:endParaRPr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39631" y="139390"/>
            <a:ext cx="2428639" cy="319376"/>
          </a:xfrm>
          <a:prstGeom prst="rect">
            <a:avLst/>
          </a:prstGeom>
        </p:spPr>
        <p:txBody>
          <a:bodyPr vert="horz" wrap="square" lIns="0" tIns="11487" rIns="0" bIns="0" rtlCol="0">
            <a:spAutoFit/>
          </a:bodyPr>
          <a:lstStyle/>
          <a:p>
            <a:pPr marL="11487">
              <a:spcBef>
                <a:spcPts val="90"/>
              </a:spcBef>
            </a:pP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Fine</a:t>
            </a:r>
            <a:r>
              <a:rPr sz="2000" spc="-27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threaded</a:t>
            </a:r>
            <a:r>
              <a:rPr sz="2000" spc="-1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stage</a:t>
            </a:r>
            <a:endParaRPr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39631" y="505473"/>
            <a:ext cx="1674698" cy="627732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1487">
              <a:spcBef>
                <a:spcPts val="95"/>
              </a:spcBef>
            </a:pP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bouquet</a:t>
            </a:r>
            <a:r>
              <a:rPr sz="2000" spc="-54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stage</a:t>
            </a:r>
            <a:endParaRPr sz="20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487"/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Synap</a:t>
            </a:r>
            <a:r>
              <a:rPr lang="en-US" sz="2000" spc="-5" dirty="0">
                <a:solidFill>
                  <a:schemeClr val="bg1"/>
                </a:solidFill>
                <a:latin typeface="Calibri"/>
                <a:cs typeface="Calibri"/>
              </a:rPr>
              <a:t>sis</a:t>
            </a:r>
            <a:endParaRPr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79913" y="1635605"/>
            <a:ext cx="2259695" cy="319955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1487">
              <a:spcBef>
                <a:spcPts val="95"/>
              </a:spcBef>
            </a:pP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Zygotene</a:t>
            </a:r>
            <a:r>
              <a:rPr sz="2000" spc="-32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(zygonema)</a:t>
            </a:r>
            <a:endParaRPr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06204" y="1406241"/>
            <a:ext cx="1938427" cy="319955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1487">
              <a:spcBef>
                <a:spcPts val="95"/>
              </a:spcBef>
            </a:pPr>
            <a:r>
              <a:rPr sz="2000" dirty="0">
                <a:solidFill>
                  <a:schemeClr val="bg1"/>
                </a:solidFill>
                <a:latin typeface="Calibri"/>
                <a:cs typeface="Calibri"/>
              </a:rPr>
              <a:t>Bivalent</a:t>
            </a:r>
            <a:r>
              <a:rPr sz="2000" spc="-4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formation</a:t>
            </a:r>
            <a:endParaRPr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46614" y="1986622"/>
            <a:ext cx="2376601" cy="319955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1487">
              <a:spcBef>
                <a:spcPts val="95"/>
              </a:spcBef>
            </a:pP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Tetrad</a:t>
            </a:r>
            <a:r>
              <a:rPr sz="2000" spc="-1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stage</a:t>
            </a:r>
            <a:r>
              <a:rPr sz="2000" spc="-1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condition</a:t>
            </a:r>
            <a:endParaRPr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4980" y="2966029"/>
            <a:ext cx="2038952" cy="648995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1487" algn="ctr">
              <a:spcBef>
                <a:spcPts val="95"/>
              </a:spcBef>
            </a:pP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PROPHASE</a:t>
            </a:r>
            <a:r>
              <a:rPr sz="2000" spc="-54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bg1"/>
                </a:solidFill>
                <a:latin typeface="Calibri"/>
                <a:cs typeface="Calibri"/>
              </a:rPr>
              <a:t>I</a:t>
            </a:r>
            <a:r>
              <a:rPr lang="en-US" sz="200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</a:p>
          <a:p>
            <a:pPr marL="11487" algn="ctr">
              <a:spcBef>
                <a:spcPts val="95"/>
              </a:spcBef>
            </a:pPr>
            <a:r>
              <a:rPr lang="en-IN" sz="2000" dirty="0">
                <a:solidFill>
                  <a:schemeClr val="bg1"/>
                </a:solidFill>
                <a:cs typeface="Calibri"/>
              </a:rPr>
              <a:t>of</a:t>
            </a:r>
            <a:r>
              <a:rPr lang="en-IN" sz="2000" spc="-27" dirty="0">
                <a:solidFill>
                  <a:schemeClr val="bg1"/>
                </a:solidFill>
                <a:cs typeface="Calibri"/>
              </a:rPr>
              <a:t> </a:t>
            </a:r>
            <a:r>
              <a:rPr lang="en-IN" sz="2000" spc="-5" dirty="0">
                <a:solidFill>
                  <a:schemeClr val="bg1"/>
                </a:solidFill>
                <a:cs typeface="Calibri"/>
              </a:rPr>
              <a:t>Meiosis</a:t>
            </a:r>
            <a:r>
              <a:rPr lang="en-IN" sz="2000" spc="-27" dirty="0">
                <a:solidFill>
                  <a:schemeClr val="bg1"/>
                </a:solidFill>
                <a:cs typeface="Calibri"/>
              </a:rPr>
              <a:t> </a:t>
            </a:r>
            <a:r>
              <a:rPr lang="en-IN" sz="2000" dirty="0">
                <a:solidFill>
                  <a:schemeClr val="bg1"/>
                </a:solidFill>
                <a:cs typeface="Calibri"/>
              </a:rPr>
              <a:t>I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040226" y="3180178"/>
            <a:ext cx="2601316" cy="319955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1487">
              <a:spcBef>
                <a:spcPts val="95"/>
              </a:spcBef>
            </a:pP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Pachytene</a:t>
            </a:r>
            <a:r>
              <a:rPr sz="2000" spc="-32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(pachynema)</a:t>
            </a:r>
            <a:endParaRPr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68998" y="2856996"/>
            <a:ext cx="3680633" cy="319955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1487">
              <a:spcBef>
                <a:spcPts val="95"/>
              </a:spcBef>
            </a:pP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recombination</a:t>
            </a:r>
            <a:r>
              <a:rPr sz="2000" spc="-9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nodule</a:t>
            </a:r>
            <a:r>
              <a:rPr sz="2000" spc="-14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bg1"/>
                </a:solidFill>
                <a:latin typeface="Calibri"/>
                <a:cs typeface="Calibri"/>
              </a:rPr>
              <a:t>formation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026673" y="3265739"/>
            <a:ext cx="5655285" cy="627732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1487">
              <a:spcBef>
                <a:spcPts val="95"/>
              </a:spcBef>
            </a:pP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recombination</a:t>
            </a:r>
            <a:r>
              <a:rPr sz="200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(crossing</a:t>
            </a:r>
            <a:r>
              <a:rPr sz="2000" dirty="0">
                <a:solidFill>
                  <a:schemeClr val="bg1"/>
                </a:solidFill>
                <a:latin typeface="Calibri"/>
                <a:cs typeface="Calibri"/>
              </a:rPr>
              <a:t> over) </a:t>
            </a: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occur</a:t>
            </a:r>
            <a:r>
              <a:rPr sz="2000" spc="14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between non-sister</a:t>
            </a:r>
            <a:r>
              <a:rPr sz="2000" spc="9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chromates</a:t>
            </a:r>
            <a:endParaRPr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91297" y="4671826"/>
            <a:ext cx="2457015" cy="319955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1487">
              <a:spcBef>
                <a:spcPts val="95"/>
              </a:spcBef>
            </a:pP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Diplotene</a:t>
            </a:r>
            <a:r>
              <a:rPr sz="2000" spc="-5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(Diplonema)</a:t>
            </a:r>
            <a:endParaRPr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55406" y="4390930"/>
            <a:ext cx="5418152" cy="714289"/>
          </a:xfrm>
          <a:prstGeom prst="rect">
            <a:avLst/>
          </a:prstGeom>
        </p:spPr>
        <p:txBody>
          <a:bodyPr vert="horz" wrap="square" lIns="0" tIns="10913" rIns="0" bIns="0" rtlCol="0">
            <a:spAutoFit/>
          </a:bodyPr>
          <a:lstStyle/>
          <a:p>
            <a:pPr marL="11487" marR="4595" indent="35610">
              <a:lnSpc>
                <a:spcPct val="117900"/>
              </a:lnSpc>
              <a:spcBef>
                <a:spcPts val="86"/>
              </a:spcBef>
            </a:pP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cross </a:t>
            </a:r>
            <a:r>
              <a:rPr sz="2000" dirty="0">
                <a:solidFill>
                  <a:schemeClr val="bg1"/>
                </a:solidFill>
                <a:latin typeface="Calibri"/>
                <a:cs typeface="Calibri"/>
              </a:rPr>
              <a:t>overed </a:t>
            </a: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regions called </a:t>
            </a:r>
            <a:r>
              <a:rPr sz="2000" dirty="0">
                <a:solidFill>
                  <a:schemeClr val="bg1"/>
                </a:solidFill>
                <a:latin typeface="Calibri"/>
                <a:cs typeface="Calibri"/>
              </a:rPr>
              <a:t>chiasmata </a:t>
            </a: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occur </a:t>
            </a:r>
            <a:r>
              <a:rPr sz="2000" dirty="0">
                <a:solidFill>
                  <a:schemeClr val="bg1"/>
                </a:solidFill>
                <a:latin typeface="Calibri"/>
                <a:cs typeface="Calibri"/>
              </a:rPr>
              <a:t>as x </a:t>
            </a: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shaped </a:t>
            </a:r>
            <a:r>
              <a:rPr sz="2000" spc="-276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(cross-wise)</a:t>
            </a:r>
            <a:endParaRPr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43373" y="5522585"/>
            <a:ext cx="1231324" cy="319955"/>
          </a:xfrm>
          <a:prstGeom prst="rect">
            <a:avLst/>
          </a:prstGeom>
        </p:spPr>
        <p:txBody>
          <a:bodyPr vert="horz" wrap="square" lIns="0" tIns="11487" rIns="0" bIns="0" rtlCol="0">
            <a:spAutoFit/>
          </a:bodyPr>
          <a:lstStyle/>
          <a:p>
            <a:pPr marL="11487">
              <a:spcBef>
                <a:spcPts val="90"/>
              </a:spcBef>
            </a:pP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Diakinesis</a:t>
            </a:r>
            <a:endParaRPr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932330" y="5116722"/>
            <a:ext cx="5575196" cy="627152"/>
          </a:xfrm>
          <a:prstGeom prst="rect">
            <a:avLst/>
          </a:prstGeom>
        </p:spPr>
        <p:txBody>
          <a:bodyPr vert="horz" wrap="square" lIns="0" tIns="11487" rIns="0" bIns="0" rtlCol="0">
            <a:spAutoFit/>
          </a:bodyPr>
          <a:lstStyle/>
          <a:p>
            <a:pPr marL="11487">
              <a:spcBef>
                <a:spcPts val="90"/>
              </a:spcBef>
            </a:pPr>
            <a:r>
              <a:rPr sz="2000" dirty="0">
                <a:solidFill>
                  <a:schemeClr val="bg1"/>
                </a:solidFill>
                <a:latin typeface="Calibri"/>
                <a:cs typeface="Calibri"/>
              </a:rPr>
              <a:t>Terminal</a:t>
            </a:r>
            <a:r>
              <a:rPr lang="en-US" sz="2000" dirty="0">
                <a:solidFill>
                  <a:schemeClr val="bg1"/>
                </a:solidFill>
                <a:latin typeface="Calibri"/>
                <a:cs typeface="Calibri"/>
              </a:rPr>
              <a:t>i</a:t>
            </a:r>
            <a:r>
              <a:rPr sz="2000" dirty="0">
                <a:solidFill>
                  <a:schemeClr val="bg1"/>
                </a:solidFill>
                <a:latin typeface="Calibri"/>
                <a:cs typeface="Calibri"/>
              </a:rPr>
              <a:t>zation</a:t>
            </a:r>
            <a:r>
              <a:rPr sz="2000" spc="-9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occur</a:t>
            </a:r>
            <a:r>
              <a:rPr sz="2000" spc="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(chiasmata move </a:t>
            </a:r>
            <a:r>
              <a:rPr sz="2000" dirty="0">
                <a:solidFill>
                  <a:schemeClr val="bg1"/>
                </a:solidFill>
                <a:latin typeface="Calibri"/>
                <a:cs typeface="Calibri"/>
              </a:rPr>
              <a:t>towards </a:t>
            </a:r>
            <a:r>
              <a:rPr sz="2000" spc="-9" dirty="0">
                <a:solidFill>
                  <a:schemeClr val="bg1"/>
                </a:solidFill>
                <a:latin typeface="Calibri"/>
                <a:cs typeface="Calibri"/>
              </a:rPr>
              <a:t>the</a:t>
            </a: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 terminal</a:t>
            </a:r>
            <a:r>
              <a:rPr sz="200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part)</a:t>
            </a:r>
            <a:endParaRPr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06204" y="6018935"/>
            <a:ext cx="3192612" cy="627152"/>
          </a:xfrm>
          <a:prstGeom prst="rect">
            <a:avLst/>
          </a:prstGeom>
        </p:spPr>
        <p:txBody>
          <a:bodyPr vert="horz" wrap="square" lIns="0" tIns="11487" rIns="0" bIns="0" rtlCol="0">
            <a:spAutoFit/>
          </a:bodyPr>
          <a:lstStyle/>
          <a:p>
            <a:pPr marL="11487">
              <a:spcBef>
                <a:spcPts val="90"/>
              </a:spcBef>
            </a:pPr>
            <a:r>
              <a:rPr sz="2000" dirty="0">
                <a:solidFill>
                  <a:schemeClr val="bg1"/>
                </a:solidFill>
                <a:latin typeface="Calibri"/>
                <a:cs typeface="Calibri"/>
              </a:rPr>
              <a:t>N.M.&amp;</a:t>
            </a:r>
            <a:r>
              <a:rPr sz="2000" spc="-23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Nucleolus</a:t>
            </a:r>
            <a:r>
              <a:rPr sz="2000" spc="-14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Disappear</a:t>
            </a:r>
            <a:endParaRPr sz="20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487"/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spindle fibres start</a:t>
            </a:r>
            <a:r>
              <a:rPr sz="2000" spc="-14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bg1"/>
                </a:solidFill>
                <a:latin typeface="Calibri"/>
                <a:cs typeface="Calibri"/>
              </a:rPr>
              <a:t>to</a:t>
            </a:r>
            <a:r>
              <a:rPr sz="2000" spc="-5" dirty="0">
                <a:solidFill>
                  <a:schemeClr val="bg1"/>
                </a:solidFill>
                <a:latin typeface="Calibri"/>
                <a:cs typeface="Calibri"/>
              </a:rPr>
              <a:t> appear.</a:t>
            </a:r>
            <a:endParaRPr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508292" y="222541"/>
            <a:ext cx="266500" cy="456610"/>
          </a:xfrm>
          <a:custGeom>
            <a:avLst/>
            <a:gdLst/>
            <a:ahLst/>
            <a:cxnLst/>
            <a:rect l="l" t="t" r="r" b="b"/>
            <a:pathLst>
              <a:path w="294639" h="504825">
                <a:moveTo>
                  <a:pt x="294131" y="504443"/>
                </a:moveTo>
                <a:lnTo>
                  <a:pt x="236862" y="502525"/>
                </a:lnTo>
                <a:lnTo>
                  <a:pt x="190118" y="497284"/>
                </a:lnTo>
                <a:lnTo>
                  <a:pt x="158615" y="489495"/>
                </a:lnTo>
                <a:lnTo>
                  <a:pt x="147065" y="479932"/>
                </a:lnTo>
                <a:lnTo>
                  <a:pt x="147065" y="276732"/>
                </a:lnTo>
                <a:lnTo>
                  <a:pt x="135516" y="267170"/>
                </a:lnTo>
                <a:lnTo>
                  <a:pt x="104012" y="259381"/>
                </a:lnTo>
                <a:lnTo>
                  <a:pt x="57269" y="254140"/>
                </a:lnTo>
                <a:lnTo>
                  <a:pt x="0" y="252221"/>
                </a:lnTo>
                <a:lnTo>
                  <a:pt x="57269" y="250303"/>
                </a:lnTo>
                <a:lnTo>
                  <a:pt x="104012" y="245062"/>
                </a:lnTo>
                <a:lnTo>
                  <a:pt x="135516" y="237273"/>
                </a:lnTo>
                <a:lnTo>
                  <a:pt x="147065" y="227710"/>
                </a:lnTo>
                <a:lnTo>
                  <a:pt x="147065" y="24510"/>
                </a:lnTo>
                <a:lnTo>
                  <a:pt x="158615" y="14948"/>
                </a:lnTo>
                <a:lnTo>
                  <a:pt x="190118" y="7159"/>
                </a:lnTo>
                <a:lnTo>
                  <a:pt x="236862" y="1918"/>
                </a:lnTo>
                <a:lnTo>
                  <a:pt x="294131" y="0"/>
                </a:lnTo>
              </a:path>
            </a:pathLst>
          </a:custGeom>
          <a:ln w="19812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1628">
              <a:solidFill>
                <a:schemeClr val="bg1"/>
              </a:solidFill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545519" y="4748075"/>
            <a:ext cx="353801" cy="68871"/>
          </a:xfrm>
          <a:custGeom>
            <a:avLst/>
            <a:gdLst/>
            <a:ahLst/>
            <a:cxnLst/>
            <a:rect l="l" t="t" r="r" b="b"/>
            <a:pathLst>
              <a:path w="391160" h="76200">
                <a:moveTo>
                  <a:pt x="315468" y="0"/>
                </a:moveTo>
                <a:lnTo>
                  <a:pt x="314808" y="28263"/>
                </a:lnTo>
                <a:lnTo>
                  <a:pt x="327533" y="28575"/>
                </a:lnTo>
                <a:lnTo>
                  <a:pt x="327025" y="48387"/>
                </a:lnTo>
                <a:lnTo>
                  <a:pt x="314338" y="48387"/>
                </a:lnTo>
                <a:lnTo>
                  <a:pt x="313689" y="76200"/>
                </a:lnTo>
                <a:lnTo>
                  <a:pt x="372926" y="48387"/>
                </a:lnTo>
                <a:lnTo>
                  <a:pt x="327025" y="48387"/>
                </a:lnTo>
                <a:lnTo>
                  <a:pt x="314346" y="48076"/>
                </a:lnTo>
                <a:lnTo>
                  <a:pt x="373587" y="48076"/>
                </a:lnTo>
                <a:lnTo>
                  <a:pt x="390778" y="40005"/>
                </a:lnTo>
                <a:lnTo>
                  <a:pt x="315468" y="0"/>
                </a:lnTo>
                <a:close/>
              </a:path>
              <a:path w="391160" h="76200">
                <a:moveTo>
                  <a:pt x="314808" y="28263"/>
                </a:moveTo>
                <a:lnTo>
                  <a:pt x="314346" y="48076"/>
                </a:lnTo>
                <a:lnTo>
                  <a:pt x="327025" y="48387"/>
                </a:lnTo>
                <a:lnTo>
                  <a:pt x="327533" y="28575"/>
                </a:lnTo>
                <a:lnTo>
                  <a:pt x="314808" y="28263"/>
                </a:lnTo>
                <a:close/>
              </a:path>
              <a:path w="391160" h="76200">
                <a:moveTo>
                  <a:pt x="508" y="20574"/>
                </a:moveTo>
                <a:lnTo>
                  <a:pt x="0" y="40386"/>
                </a:lnTo>
                <a:lnTo>
                  <a:pt x="314346" y="48076"/>
                </a:lnTo>
                <a:lnTo>
                  <a:pt x="314808" y="28263"/>
                </a:lnTo>
                <a:lnTo>
                  <a:pt x="508" y="20574"/>
                </a:lnTo>
                <a:close/>
              </a:path>
            </a:pathLst>
          </a:custGeom>
          <a:solidFill>
            <a:srgbClr val="000000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1628">
              <a:solidFill>
                <a:schemeClr val="bg1"/>
              </a:solidFill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444426" y="1500487"/>
            <a:ext cx="294068" cy="607319"/>
          </a:xfrm>
          <a:custGeom>
            <a:avLst/>
            <a:gdLst/>
            <a:ahLst/>
            <a:cxnLst/>
            <a:rect l="l" t="t" r="r" b="b"/>
            <a:pathLst>
              <a:path w="325120" h="838200">
                <a:moveTo>
                  <a:pt x="324612" y="838200"/>
                </a:moveTo>
                <a:lnTo>
                  <a:pt x="261425" y="836080"/>
                </a:lnTo>
                <a:lnTo>
                  <a:pt x="209835" y="830294"/>
                </a:lnTo>
                <a:lnTo>
                  <a:pt x="175057" y="821697"/>
                </a:lnTo>
                <a:lnTo>
                  <a:pt x="162305" y="811149"/>
                </a:lnTo>
                <a:lnTo>
                  <a:pt x="162305" y="446150"/>
                </a:lnTo>
                <a:lnTo>
                  <a:pt x="149554" y="435602"/>
                </a:lnTo>
                <a:lnTo>
                  <a:pt x="114776" y="427005"/>
                </a:lnTo>
                <a:lnTo>
                  <a:pt x="63186" y="421219"/>
                </a:lnTo>
                <a:lnTo>
                  <a:pt x="0" y="419100"/>
                </a:lnTo>
                <a:lnTo>
                  <a:pt x="63186" y="416980"/>
                </a:lnTo>
                <a:lnTo>
                  <a:pt x="114776" y="411194"/>
                </a:lnTo>
                <a:lnTo>
                  <a:pt x="149554" y="402597"/>
                </a:lnTo>
                <a:lnTo>
                  <a:pt x="162305" y="392049"/>
                </a:lnTo>
                <a:lnTo>
                  <a:pt x="162305" y="27050"/>
                </a:lnTo>
                <a:lnTo>
                  <a:pt x="175057" y="16502"/>
                </a:lnTo>
                <a:lnTo>
                  <a:pt x="209835" y="7905"/>
                </a:lnTo>
                <a:lnTo>
                  <a:pt x="261425" y="2119"/>
                </a:lnTo>
                <a:lnTo>
                  <a:pt x="324612" y="0"/>
                </a:lnTo>
              </a:path>
            </a:pathLst>
          </a:custGeom>
          <a:ln w="19812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1628">
              <a:solidFill>
                <a:schemeClr val="bg1"/>
              </a:solidFill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561650" y="2996980"/>
            <a:ext cx="426283" cy="704401"/>
          </a:xfrm>
          <a:custGeom>
            <a:avLst/>
            <a:gdLst/>
            <a:ahLst/>
            <a:cxnLst/>
            <a:rect l="l" t="t" r="r" b="b"/>
            <a:pathLst>
              <a:path w="248920" h="495300">
                <a:moveTo>
                  <a:pt x="248412" y="495300"/>
                </a:moveTo>
                <a:lnTo>
                  <a:pt x="200072" y="493672"/>
                </a:lnTo>
                <a:lnTo>
                  <a:pt x="160591" y="489235"/>
                </a:lnTo>
                <a:lnTo>
                  <a:pt x="133969" y="482655"/>
                </a:lnTo>
                <a:lnTo>
                  <a:pt x="124205" y="474598"/>
                </a:lnTo>
                <a:lnTo>
                  <a:pt x="124205" y="268350"/>
                </a:lnTo>
                <a:lnTo>
                  <a:pt x="114442" y="260294"/>
                </a:lnTo>
                <a:lnTo>
                  <a:pt x="87820" y="253714"/>
                </a:lnTo>
                <a:lnTo>
                  <a:pt x="48339" y="249277"/>
                </a:lnTo>
                <a:lnTo>
                  <a:pt x="0" y="247650"/>
                </a:lnTo>
                <a:lnTo>
                  <a:pt x="48339" y="246022"/>
                </a:lnTo>
                <a:lnTo>
                  <a:pt x="87820" y="241585"/>
                </a:lnTo>
                <a:lnTo>
                  <a:pt x="114442" y="235005"/>
                </a:lnTo>
                <a:lnTo>
                  <a:pt x="124205" y="226948"/>
                </a:lnTo>
                <a:lnTo>
                  <a:pt x="124205" y="20700"/>
                </a:lnTo>
                <a:lnTo>
                  <a:pt x="133969" y="12644"/>
                </a:lnTo>
                <a:lnTo>
                  <a:pt x="160591" y="6064"/>
                </a:lnTo>
                <a:lnTo>
                  <a:pt x="200072" y="1627"/>
                </a:lnTo>
                <a:lnTo>
                  <a:pt x="248412" y="0"/>
                </a:lnTo>
              </a:path>
            </a:pathLst>
          </a:custGeom>
          <a:ln w="19812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1628">
              <a:solidFill>
                <a:schemeClr val="bg1"/>
              </a:solidFill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533749" y="5243630"/>
            <a:ext cx="241042" cy="971284"/>
          </a:xfrm>
          <a:custGeom>
            <a:avLst/>
            <a:gdLst/>
            <a:ahLst/>
            <a:cxnLst/>
            <a:rect l="l" t="t" r="r" b="b"/>
            <a:pathLst>
              <a:path w="248920" h="914400">
                <a:moveTo>
                  <a:pt x="248412" y="914400"/>
                </a:moveTo>
                <a:lnTo>
                  <a:pt x="200072" y="912772"/>
                </a:lnTo>
                <a:lnTo>
                  <a:pt x="160591" y="908335"/>
                </a:lnTo>
                <a:lnTo>
                  <a:pt x="133969" y="901755"/>
                </a:lnTo>
                <a:lnTo>
                  <a:pt x="124205" y="893699"/>
                </a:lnTo>
                <a:lnTo>
                  <a:pt x="124205" y="477901"/>
                </a:lnTo>
                <a:lnTo>
                  <a:pt x="114442" y="469844"/>
                </a:lnTo>
                <a:lnTo>
                  <a:pt x="87820" y="463264"/>
                </a:lnTo>
                <a:lnTo>
                  <a:pt x="48339" y="458827"/>
                </a:lnTo>
                <a:lnTo>
                  <a:pt x="0" y="457200"/>
                </a:lnTo>
                <a:lnTo>
                  <a:pt x="48339" y="455572"/>
                </a:lnTo>
                <a:lnTo>
                  <a:pt x="87820" y="451135"/>
                </a:lnTo>
                <a:lnTo>
                  <a:pt x="114442" y="444555"/>
                </a:lnTo>
                <a:lnTo>
                  <a:pt x="124205" y="436499"/>
                </a:lnTo>
                <a:lnTo>
                  <a:pt x="124205" y="20701"/>
                </a:lnTo>
                <a:lnTo>
                  <a:pt x="133969" y="12644"/>
                </a:lnTo>
                <a:lnTo>
                  <a:pt x="160591" y="6064"/>
                </a:lnTo>
                <a:lnTo>
                  <a:pt x="200072" y="1627"/>
                </a:lnTo>
                <a:lnTo>
                  <a:pt x="248412" y="0"/>
                </a:lnTo>
              </a:path>
            </a:pathLst>
          </a:custGeom>
          <a:ln w="19812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1628">
              <a:solidFill>
                <a:schemeClr val="bg1"/>
              </a:solidFill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1859936" y="186855"/>
            <a:ext cx="1026393" cy="5514187"/>
            <a:chOff x="1877307" y="729498"/>
            <a:chExt cx="770526" cy="4139565"/>
          </a:xfrm>
        </p:grpSpPr>
        <p:sp>
          <p:nvSpPr>
            <p:cNvPr id="24" name="object 24"/>
            <p:cNvSpPr/>
            <p:nvPr/>
          </p:nvSpPr>
          <p:spPr>
            <a:xfrm>
              <a:off x="1877307" y="763219"/>
              <a:ext cx="419734" cy="4105275"/>
            </a:xfrm>
            <a:custGeom>
              <a:avLst/>
              <a:gdLst/>
              <a:ahLst/>
              <a:cxnLst/>
              <a:rect l="l" t="t" r="r" b="b"/>
              <a:pathLst>
                <a:path w="419735" h="4105275">
                  <a:moveTo>
                    <a:pt x="0" y="2153411"/>
                  </a:moveTo>
                  <a:lnTo>
                    <a:pt x="371475" y="2153411"/>
                  </a:lnTo>
                </a:path>
                <a:path w="419735" h="4105275">
                  <a:moveTo>
                    <a:pt x="419481" y="0"/>
                  </a:moveTo>
                  <a:lnTo>
                    <a:pt x="371856" y="4105274"/>
                  </a:lnTo>
                </a:path>
              </a:pathLst>
            </a:custGeom>
            <a:ln w="19812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endParaRPr sz="1628">
                <a:solidFill>
                  <a:schemeClr val="bg1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2231274" y="729498"/>
              <a:ext cx="416559" cy="4139565"/>
            </a:xfrm>
            <a:custGeom>
              <a:avLst/>
              <a:gdLst/>
              <a:ahLst/>
              <a:cxnLst/>
              <a:rect l="l" t="t" r="r" b="b"/>
              <a:pathLst>
                <a:path w="416560" h="4139565">
                  <a:moveTo>
                    <a:pt x="358013" y="38100"/>
                  </a:moveTo>
                  <a:lnTo>
                    <a:pt x="338201" y="28194"/>
                  </a:lnTo>
                  <a:lnTo>
                    <a:pt x="281813" y="0"/>
                  </a:lnTo>
                  <a:lnTo>
                    <a:pt x="281813" y="28194"/>
                  </a:lnTo>
                  <a:lnTo>
                    <a:pt x="62738" y="28194"/>
                  </a:lnTo>
                  <a:lnTo>
                    <a:pt x="62738" y="48006"/>
                  </a:lnTo>
                  <a:lnTo>
                    <a:pt x="281813" y="48006"/>
                  </a:lnTo>
                  <a:lnTo>
                    <a:pt x="281813" y="76200"/>
                  </a:lnTo>
                  <a:lnTo>
                    <a:pt x="338201" y="48006"/>
                  </a:lnTo>
                  <a:lnTo>
                    <a:pt x="358013" y="38100"/>
                  </a:lnTo>
                  <a:close/>
                </a:path>
                <a:path w="416560" h="4139565">
                  <a:moveTo>
                    <a:pt x="381254" y="4099560"/>
                  </a:moveTo>
                  <a:lnTo>
                    <a:pt x="363664" y="4091305"/>
                  </a:lnTo>
                  <a:lnTo>
                    <a:pt x="304165" y="4063365"/>
                  </a:lnTo>
                  <a:lnTo>
                    <a:pt x="304863" y="4091622"/>
                  </a:lnTo>
                  <a:lnTo>
                    <a:pt x="0" y="4099179"/>
                  </a:lnTo>
                  <a:lnTo>
                    <a:pt x="508" y="4118991"/>
                  </a:lnTo>
                  <a:lnTo>
                    <a:pt x="305358" y="4111320"/>
                  </a:lnTo>
                  <a:lnTo>
                    <a:pt x="306070" y="4139565"/>
                  </a:lnTo>
                  <a:lnTo>
                    <a:pt x="381254" y="4099560"/>
                  </a:lnTo>
                  <a:close/>
                </a:path>
                <a:path w="416560" h="4139565">
                  <a:moveTo>
                    <a:pt x="396494" y="3477768"/>
                  </a:moveTo>
                  <a:lnTo>
                    <a:pt x="378904" y="3469513"/>
                  </a:lnTo>
                  <a:lnTo>
                    <a:pt x="319405" y="3441573"/>
                  </a:lnTo>
                  <a:lnTo>
                    <a:pt x="320103" y="3469830"/>
                  </a:lnTo>
                  <a:lnTo>
                    <a:pt x="15240" y="3477387"/>
                  </a:lnTo>
                  <a:lnTo>
                    <a:pt x="15748" y="3497199"/>
                  </a:lnTo>
                  <a:lnTo>
                    <a:pt x="320598" y="3489528"/>
                  </a:lnTo>
                  <a:lnTo>
                    <a:pt x="321310" y="3517773"/>
                  </a:lnTo>
                  <a:lnTo>
                    <a:pt x="396494" y="3477768"/>
                  </a:lnTo>
                  <a:close/>
                </a:path>
                <a:path w="416560" h="4139565">
                  <a:moveTo>
                    <a:pt x="405638" y="2354580"/>
                  </a:moveTo>
                  <a:lnTo>
                    <a:pt x="388048" y="2346325"/>
                  </a:lnTo>
                  <a:lnTo>
                    <a:pt x="328549" y="2318385"/>
                  </a:lnTo>
                  <a:lnTo>
                    <a:pt x="329247" y="2346642"/>
                  </a:lnTo>
                  <a:lnTo>
                    <a:pt x="24384" y="2354199"/>
                  </a:lnTo>
                  <a:lnTo>
                    <a:pt x="24892" y="2374011"/>
                  </a:lnTo>
                  <a:lnTo>
                    <a:pt x="329742" y="2366340"/>
                  </a:lnTo>
                  <a:lnTo>
                    <a:pt x="330454" y="2394585"/>
                  </a:lnTo>
                  <a:lnTo>
                    <a:pt x="405638" y="2354580"/>
                  </a:lnTo>
                  <a:close/>
                </a:path>
                <a:path w="416560" h="4139565">
                  <a:moveTo>
                    <a:pt x="416306" y="1196340"/>
                  </a:moveTo>
                  <a:lnTo>
                    <a:pt x="396494" y="1186434"/>
                  </a:lnTo>
                  <a:lnTo>
                    <a:pt x="340106" y="1158240"/>
                  </a:lnTo>
                  <a:lnTo>
                    <a:pt x="340106" y="1186434"/>
                  </a:lnTo>
                  <a:lnTo>
                    <a:pt x="73406" y="1186434"/>
                  </a:lnTo>
                  <a:lnTo>
                    <a:pt x="73406" y="1206246"/>
                  </a:lnTo>
                  <a:lnTo>
                    <a:pt x="340106" y="1206246"/>
                  </a:lnTo>
                  <a:lnTo>
                    <a:pt x="340106" y="1234440"/>
                  </a:lnTo>
                  <a:lnTo>
                    <a:pt x="396481" y="1206246"/>
                  </a:lnTo>
                  <a:lnTo>
                    <a:pt x="416306" y="119634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endParaRPr sz="1628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F2E8614-8557-992E-D287-9B9BF99776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031" y="2443162"/>
            <a:ext cx="8678707" cy="3962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01912" y="842962"/>
            <a:ext cx="5075437" cy="5014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728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3171253" y="2242826"/>
            <a:ext cx="3671261" cy="2930920"/>
            <a:chOff x="2286000" y="2380488"/>
            <a:chExt cx="4058920" cy="324040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05811" y="2400300"/>
              <a:ext cx="4018788" cy="32004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295905" y="2390394"/>
              <a:ext cx="4038600" cy="3220720"/>
            </a:xfrm>
            <a:custGeom>
              <a:avLst/>
              <a:gdLst/>
              <a:ahLst/>
              <a:cxnLst/>
              <a:rect l="l" t="t" r="r" b="b"/>
              <a:pathLst>
                <a:path w="4038600" h="3220720">
                  <a:moveTo>
                    <a:pt x="0" y="3220212"/>
                  </a:moveTo>
                  <a:lnTo>
                    <a:pt x="4038600" y="3220212"/>
                  </a:lnTo>
                  <a:lnTo>
                    <a:pt x="4038600" y="0"/>
                  </a:lnTo>
                  <a:lnTo>
                    <a:pt x="0" y="0"/>
                  </a:lnTo>
                  <a:lnTo>
                    <a:pt x="0" y="3220212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28"/>
            </a:p>
          </p:txBody>
        </p:sp>
      </p:grpSp>
      <p:sp>
        <p:nvSpPr>
          <p:cNvPr id="6" name="Rectangle: Diagonal Corners Rounded 5">
            <a:extLst>
              <a:ext uri="{FF2B5EF4-FFF2-40B4-BE49-F238E27FC236}">
                <a16:creationId xmlns:a16="http://schemas.microsoft.com/office/drawing/2014/main" id="{3245078D-9397-79FB-17B9-79C2FA42E2C5}"/>
              </a:ext>
            </a:extLst>
          </p:cNvPr>
          <p:cNvSpPr/>
          <p:nvPr/>
        </p:nvSpPr>
        <p:spPr>
          <a:xfrm>
            <a:off x="3591108" y="387475"/>
            <a:ext cx="4038600" cy="503367"/>
          </a:xfrm>
          <a:prstGeom prst="round2DiagRect">
            <a:avLst/>
          </a:prstGeom>
          <a:solidFill>
            <a:srgbClr val="00206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object 2"/>
          <p:cNvSpPr txBox="1"/>
          <p:nvPr/>
        </p:nvSpPr>
        <p:spPr>
          <a:xfrm>
            <a:off x="4048308" y="387475"/>
            <a:ext cx="3124200" cy="565597"/>
          </a:xfrm>
          <a:prstGeom prst="rect">
            <a:avLst/>
          </a:prstGeom>
        </p:spPr>
        <p:txBody>
          <a:bodyPr vert="horz" wrap="square" lIns="0" tIns="11487" rIns="0" bIns="0" rtlCol="0">
            <a:spAutoFit/>
          </a:bodyPr>
          <a:lstStyle/>
          <a:p>
            <a:pPr marL="11487">
              <a:spcBef>
                <a:spcPts val="90"/>
              </a:spcBef>
            </a:pPr>
            <a:r>
              <a:rPr sz="3600" b="1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PROPHASE</a:t>
            </a:r>
            <a:r>
              <a:rPr sz="3600" b="1" spc="-72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 </a:t>
            </a:r>
            <a:r>
              <a:rPr sz="3600" b="1" spc="-5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1</a:t>
            </a:r>
            <a:endParaRPr sz="3600" dirty="0">
              <a:solidFill>
                <a:srgbClr val="FFFF00"/>
              </a:solidFill>
              <a:latin typeface="Comic Sans MS" panose="030F0702030302020204" pitchFamily="66" charset="0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757720" y="2049844"/>
            <a:ext cx="4023913" cy="2707497"/>
            <a:chOff x="1828800" y="2167128"/>
            <a:chExt cx="4448810" cy="29933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48611" y="2186940"/>
              <a:ext cx="4408932" cy="295351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838705" y="2177034"/>
              <a:ext cx="4429125" cy="2973705"/>
            </a:xfrm>
            <a:custGeom>
              <a:avLst/>
              <a:gdLst/>
              <a:ahLst/>
              <a:cxnLst/>
              <a:rect l="l" t="t" r="r" b="b"/>
              <a:pathLst>
                <a:path w="4429125" h="2973704">
                  <a:moveTo>
                    <a:pt x="0" y="2973323"/>
                  </a:moveTo>
                  <a:lnTo>
                    <a:pt x="4428744" y="2973323"/>
                  </a:lnTo>
                  <a:lnTo>
                    <a:pt x="4428744" y="0"/>
                  </a:lnTo>
                  <a:lnTo>
                    <a:pt x="0" y="0"/>
                  </a:lnTo>
                  <a:lnTo>
                    <a:pt x="0" y="2973323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28"/>
            </a:p>
          </p:txBody>
        </p:sp>
      </p:grpSp>
      <p:sp>
        <p:nvSpPr>
          <p:cNvPr id="6" name="Rectangle: Diagonal Corners Rounded 5">
            <a:extLst>
              <a:ext uri="{FF2B5EF4-FFF2-40B4-BE49-F238E27FC236}">
                <a16:creationId xmlns:a16="http://schemas.microsoft.com/office/drawing/2014/main" id="{D3F3FD68-FA63-047E-70AF-A4E5C91CF1DD}"/>
              </a:ext>
            </a:extLst>
          </p:cNvPr>
          <p:cNvSpPr/>
          <p:nvPr/>
        </p:nvSpPr>
        <p:spPr>
          <a:xfrm>
            <a:off x="3591108" y="387475"/>
            <a:ext cx="4038600" cy="503367"/>
          </a:xfrm>
          <a:prstGeom prst="round2DiagRect">
            <a:avLst/>
          </a:prstGeom>
          <a:solidFill>
            <a:srgbClr val="00206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object 2"/>
          <p:cNvSpPr txBox="1">
            <a:spLocks noGrp="1"/>
          </p:cNvSpPr>
          <p:nvPr>
            <p:ph type="title"/>
          </p:nvPr>
        </p:nvSpPr>
        <p:spPr>
          <a:xfrm>
            <a:off x="3958431" y="356069"/>
            <a:ext cx="3505200" cy="566177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1487">
              <a:spcBef>
                <a:spcPts val="95"/>
              </a:spcBef>
            </a:pPr>
            <a:r>
              <a:rPr sz="3600" b="1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METAPHASE</a:t>
            </a:r>
            <a:r>
              <a:rPr sz="3600" b="1" spc="-77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 </a:t>
            </a:r>
            <a:r>
              <a:rPr sz="3600" b="1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1</a:t>
            </a:r>
            <a:endParaRPr sz="3600" dirty="0">
              <a:solidFill>
                <a:srgbClr val="FFFF00"/>
              </a:solidFill>
              <a:latin typeface="Comic Sans MS" panose="030F0702030302020204" pitchFamily="66" charset="0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757720" y="2131173"/>
            <a:ext cx="4557487" cy="3455879"/>
            <a:chOff x="1828800" y="2257044"/>
            <a:chExt cx="5038725" cy="382079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48611" y="2276856"/>
              <a:ext cx="4998720" cy="378104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838705" y="2266950"/>
              <a:ext cx="5019040" cy="3801110"/>
            </a:xfrm>
            <a:custGeom>
              <a:avLst/>
              <a:gdLst/>
              <a:ahLst/>
              <a:cxnLst/>
              <a:rect l="l" t="t" r="r" b="b"/>
              <a:pathLst>
                <a:path w="5019040" h="3801110">
                  <a:moveTo>
                    <a:pt x="0" y="3800855"/>
                  </a:moveTo>
                  <a:lnTo>
                    <a:pt x="5018532" y="3800855"/>
                  </a:lnTo>
                  <a:lnTo>
                    <a:pt x="5018532" y="0"/>
                  </a:lnTo>
                  <a:lnTo>
                    <a:pt x="0" y="0"/>
                  </a:lnTo>
                  <a:lnTo>
                    <a:pt x="0" y="3800855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28"/>
            </a:p>
          </p:txBody>
        </p:sp>
      </p:grpSp>
      <p:sp>
        <p:nvSpPr>
          <p:cNvPr id="6" name="Rectangle: Diagonal Corners Rounded 5">
            <a:extLst>
              <a:ext uri="{FF2B5EF4-FFF2-40B4-BE49-F238E27FC236}">
                <a16:creationId xmlns:a16="http://schemas.microsoft.com/office/drawing/2014/main" id="{B1F95723-09CD-978F-2069-8450503B11BD}"/>
              </a:ext>
            </a:extLst>
          </p:cNvPr>
          <p:cNvSpPr/>
          <p:nvPr/>
        </p:nvSpPr>
        <p:spPr>
          <a:xfrm>
            <a:off x="3591108" y="387475"/>
            <a:ext cx="4038600" cy="503367"/>
          </a:xfrm>
          <a:prstGeom prst="round2DiagRect">
            <a:avLst/>
          </a:prstGeom>
          <a:solidFill>
            <a:srgbClr val="00206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object 2"/>
          <p:cNvSpPr txBox="1">
            <a:spLocks noGrp="1"/>
          </p:cNvSpPr>
          <p:nvPr>
            <p:ph type="title"/>
          </p:nvPr>
        </p:nvSpPr>
        <p:spPr>
          <a:xfrm>
            <a:off x="4048308" y="356069"/>
            <a:ext cx="3124200" cy="566177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1487">
              <a:spcBef>
                <a:spcPts val="95"/>
              </a:spcBef>
            </a:pPr>
            <a:r>
              <a:rPr sz="3600" b="1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ANAP</a:t>
            </a:r>
            <a:r>
              <a:rPr sz="3600" b="1" spc="-9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H</a:t>
            </a:r>
            <a:r>
              <a:rPr sz="3600" b="1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ASE</a:t>
            </a:r>
            <a:r>
              <a:rPr sz="3600" b="1" spc="-54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 </a:t>
            </a:r>
            <a:r>
              <a:rPr sz="3600" b="1" dirty="0">
                <a:solidFill>
                  <a:srgbClr val="FFFF00"/>
                </a:solidFill>
                <a:latin typeface="Comic Sans MS" panose="030F0702030302020204" pitchFamily="66" charset="0"/>
                <a:cs typeface="Calibri"/>
              </a:rPr>
              <a:t>1</a:t>
            </a:r>
            <a:endParaRPr sz="3600" dirty="0">
              <a:solidFill>
                <a:srgbClr val="FFFF00"/>
              </a:solidFill>
              <a:latin typeface="Comic Sans MS" panose="030F0702030302020204" pitchFamily="66" charset="0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5965" y="2081548"/>
            <a:ext cx="4479949" cy="2922304"/>
          </a:xfrm>
          <a:prstGeom prst="rect">
            <a:avLst/>
          </a:prstGeom>
        </p:spPr>
      </p:pic>
      <p:sp>
        <p:nvSpPr>
          <p:cNvPr id="4" name="Rectangle: Diagonal Corners Rounded 3">
            <a:extLst>
              <a:ext uri="{FF2B5EF4-FFF2-40B4-BE49-F238E27FC236}">
                <a16:creationId xmlns:a16="http://schemas.microsoft.com/office/drawing/2014/main" id="{C2DBA601-68C6-3C08-53A7-1A51D4D19CE0}"/>
              </a:ext>
            </a:extLst>
          </p:cNvPr>
          <p:cNvSpPr/>
          <p:nvPr/>
        </p:nvSpPr>
        <p:spPr>
          <a:xfrm>
            <a:off x="2282031" y="233362"/>
            <a:ext cx="6736861" cy="685800"/>
          </a:xfrm>
          <a:prstGeom prst="round2DiagRect">
            <a:avLst/>
          </a:prstGeom>
          <a:solidFill>
            <a:srgbClr val="00206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object 2"/>
          <p:cNvSpPr txBox="1"/>
          <p:nvPr/>
        </p:nvSpPr>
        <p:spPr>
          <a:xfrm>
            <a:off x="2389492" y="309562"/>
            <a:ext cx="6629400" cy="565597"/>
          </a:xfrm>
          <a:prstGeom prst="rect">
            <a:avLst/>
          </a:prstGeom>
        </p:spPr>
        <p:txBody>
          <a:bodyPr vert="horz" wrap="square" lIns="0" tIns="11487" rIns="0" bIns="0" rtlCol="0">
            <a:spAutoFit/>
          </a:bodyPr>
          <a:lstStyle/>
          <a:p>
            <a:pPr marL="11487">
              <a:spcBef>
                <a:spcPts val="90"/>
              </a:spcBef>
            </a:pPr>
            <a:r>
              <a:rPr sz="3600" b="1" spc="-5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TELOPHASE</a:t>
            </a:r>
            <a:r>
              <a:rPr sz="3600" b="1" spc="-18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 </a:t>
            </a:r>
            <a:r>
              <a:rPr sz="3600" b="1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1</a:t>
            </a:r>
            <a:r>
              <a:rPr sz="3600" b="1" spc="-5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 </a:t>
            </a:r>
            <a:r>
              <a:rPr sz="3600" b="1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[</a:t>
            </a:r>
            <a:r>
              <a:rPr sz="3600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Diad of</a:t>
            </a:r>
            <a:r>
              <a:rPr sz="3600" spc="-14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 </a:t>
            </a:r>
            <a:r>
              <a:rPr sz="3600" spc="-5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cells</a:t>
            </a:r>
            <a:r>
              <a:rPr sz="3600" b="1" spc="-5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]</a:t>
            </a:r>
            <a:endParaRPr sz="3600" dirty="0">
              <a:solidFill>
                <a:srgbClr val="FFFF00"/>
              </a:solidFill>
              <a:latin typeface="Comic Sans MS" panose="030F0702030302020204" pitchFamily="66" charset="0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757718" y="2004355"/>
            <a:ext cx="4360484" cy="2644319"/>
            <a:chOff x="1828800" y="2116836"/>
            <a:chExt cx="4820920" cy="29235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48611" y="2136648"/>
              <a:ext cx="4780788" cy="288340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838705" y="2126742"/>
              <a:ext cx="4800600" cy="2903220"/>
            </a:xfrm>
            <a:custGeom>
              <a:avLst/>
              <a:gdLst/>
              <a:ahLst/>
              <a:cxnLst/>
              <a:rect l="l" t="t" r="r" b="b"/>
              <a:pathLst>
                <a:path w="4800600" h="2903220">
                  <a:moveTo>
                    <a:pt x="0" y="2903220"/>
                  </a:moveTo>
                  <a:lnTo>
                    <a:pt x="4800600" y="2903220"/>
                  </a:lnTo>
                  <a:lnTo>
                    <a:pt x="4800600" y="0"/>
                  </a:lnTo>
                  <a:lnTo>
                    <a:pt x="0" y="0"/>
                  </a:lnTo>
                  <a:lnTo>
                    <a:pt x="0" y="2903220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28"/>
            </a:p>
          </p:txBody>
        </p:sp>
      </p:grpSp>
      <p:sp>
        <p:nvSpPr>
          <p:cNvPr id="6" name="Rectangle: Diagonal Corners Rounded 5">
            <a:extLst>
              <a:ext uri="{FF2B5EF4-FFF2-40B4-BE49-F238E27FC236}">
                <a16:creationId xmlns:a16="http://schemas.microsoft.com/office/drawing/2014/main" id="{0DF19B61-1622-8C21-B421-109CF6360ECE}"/>
              </a:ext>
            </a:extLst>
          </p:cNvPr>
          <p:cNvSpPr/>
          <p:nvPr/>
        </p:nvSpPr>
        <p:spPr>
          <a:xfrm>
            <a:off x="3591108" y="387475"/>
            <a:ext cx="4038600" cy="503367"/>
          </a:xfrm>
          <a:prstGeom prst="round2DiagRect">
            <a:avLst/>
          </a:prstGeom>
          <a:solidFill>
            <a:srgbClr val="00206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object 2"/>
          <p:cNvSpPr txBox="1"/>
          <p:nvPr/>
        </p:nvSpPr>
        <p:spPr>
          <a:xfrm>
            <a:off x="3819708" y="356649"/>
            <a:ext cx="3581400" cy="565017"/>
          </a:xfrm>
          <a:prstGeom prst="rect">
            <a:avLst/>
          </a:prstGeom>
        </p:spPr>
        <p:txBody>
          <a:bodyPr vert="horz" wrap="square" lIns="0" tIns="10913" rIns="0" bIns="0" rtlCol="0">
            <a:spAutoFit/>
          </a:bodyPr>
          <a:lstStyle/>
          <a:p>
            <a:pPr marL="11487">
              <a:spcBef>
                <a:spcPts val="86"/>
              </a:spcBef>
            </a:pPr>
            <a:r>
              <a:rPr sz="3600" b="1" spc="-5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CYT</a:t>
            </a:r>
            <a:r>
              <a:rPr sz="3600" b="1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O</a:t>
            </a:r>
            <a:r>
              <a:rPr sz="3600" b="1" spc="-14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K</a:t>
            </a:r>
            <a:r>
              <a:rPr sz="3600" b="1" spc="-5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INESIS</a:t>
            </a:r>
            <a:endParaRPr sz="3600" dirty="0">
              <a:solidFill>
                <a:srgbClr val="FFFF00"/>
              </a:solidFill>
              <a:latin typeface="Comic Sans MS" panose="030F0702030302020204" pitchFamily="66" charset="0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29431" y="1147762"/>
            <a:ext cx="2057400" cy="443066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1487">
              <a:spcBef>
                <a:spcPts val="95"/>
              </a:spcBef>
            </a:pPr>
            <a:r>
              <a:rPr sz="2800" b="1" spc="-5" dirty="0">
                <a:solidFill>
                  <a:schemeClr val="bg1"/>
                </a:solidFill>
                <a:cs typeface="Times New Roman"/>
              </a:rPr>
              <a:t>PROPHASE-II</a:t>
            </a:r>
            <a:endParaRPr sz="2800" dirty="0">
              <a:solidFill>
                <a:schemeClr val="bg1"/>
              </a:solidFill>
              <a:cs typeface="Times New Roman"/>
            </a:endParaRPr>
          </a:p>
        </p:txBody>
      </p:sp>
      <p:sp>
        <p:nvSpPr>
          <p:cNvPr id="4" name="Rectangle: Diagonal Corners Rounded 3">
            <a:extLst>
              <a:ext uri="{FF2B5EF4-FFF2-40B4-BE49-F238E27FC236}">
                <a16:creationId xmlns:a16="http://schemas.microsoft.com/office/drawing/2014/main" id="{769C27B0-EBBC-9766-EC57-5892055C4B70}"/>
              </a:ext>
            </a:extLst>
          </p:cNvPr>
          <p:cNvSpPr/>
          <p:nvPr/>
        </p:nvSpPr>
        <p:spPr>
          <a:xfrm>
            <a:off x="3591108" y="387475"/>
            <a:ext cx="4038600" cy="503367"/>
          </a:xfrm>
          <a:prstGeom prst="round2DiagRect">
            <a:avLst/>
          </a:prstGeom>
          <a:solidFill>
            <a:srgbClr val="00206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object 2"/>
          <p:cNvSpPr txBox="1"/>
          <p:nvPr/>
        </p:nvSpPr>
        <p:spPr>
          <a:xfrm>
            <a:off x="4034631" y="387475"/>
            <a:ext cx="3926030" cy="565017"/>
          </a:xfrm>
          <a:prstGeom prst="rect">
            <a:avLst/>
          </a:prstGeom>
        </p:spPr>
        <p:txBody>
          <a:bodyPr vert="horz" wrap="square" lIns="0" tIns="10913" rIns="0" bIns="0" rtlCol="0">
            <a:spAutoFit/>
          </a:bodyPr>
          <a:lstStyle/>
          <a:p>
            <a:pPr marL="11487">
              <a:spcBef>
                <a:spcPts val="86"/>
              </a:spcBef>
            </a:pPr>
            <a:r>
              <a:rPr sz="3600" b="1" spc="-5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MEIOSIS</a:t>
            </a:r>
            <a:r>
              <a:rPr sz="3600" b="1" spc="-63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 </a:t>
            </a:r>
            <a:r>
              <a:rPr sz="3600" b="1" spc="-5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II</a:t>
            </a:r>
            <a:endParaRPr sz="3600" dirty="0">
              <a:solidFill>
                <a:srgbClr val="FFFF00"/>
              </a:solidFill>
              <a:latin typeface="Comic Sans MS" panose="030F0702030302020204" pitchFamily="66" charset="0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4411853" y="1814130"/>
            <a:ext cx="2812030" cy="3417397"/>
            <a:chOff x="3657600" y="1906524"/>
            <a:chExt cx="3108960" cy="37782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77411" y="1926336"/>
              <a:ext cx="3069336" cy="373837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667505" y="1916430"/>
              <a:ext cx="3089275" cy="3758565"/>
            </a:xfrm>
            <a:custGeom>
              <a:avLst/>
              <a:gdLst/>
              <a:ahLst/>
              <a:cxnLst/>
              <a:rect l="l" t="t" r="r" b="b"/>
              <a:pathLst>
                <a:path w="3089275" h="3758565">
                  <a:moveTo>
                    <a:pt x="0" y="3758184"/>
                  </a:moveTo>
                  <a:lnTo>
                    <a:pt x="3089148" y="3758184"/>
                  </a:lnTo>
                  <a:lnTo>
                    <a:pt x="3089148" y="0"/>
                  </a:lnTo>
                  <a:lnTo>
                    <a:pt x="0" y="0"/>
                  </a:lnTo>
                  <a:lnTo>
                    <a:pt x="0" y="3758184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28"/>
            </a:p>
          </p:txBody>
        </p:sp>
      </p:grpSp>
      <p:sp>
        <p:nvSpPr>
          <p:cNvPr id="6" name="Rectangle: Diagonal Corners Rounded 5">
            <a:extLst>
              <a:ext uri="{FF2B5EF4-FFF2-40B4-BE49-F238E27FC236}">
                <a16:creationId xmlns:a16="http://schemas.microsoft.com/office/drawing/2014/main" id="{7AF48618-4307-9F28-B93D-0436B078508D}"/>
              </a:ext>
            </a:extLst>
          </p:cNvPr>
          <p:cNvSpPr/>
          <p:nvPr/>
        </p:nvSpPr>
        <p:spPr>
          <a:xfrm>
            <a:off x="3591108" y="387475"/>
            <a:ext cx="4038600" cy="503367"/>
          </a:xfrm>
          <a:prstGeom prst="round2DiagRect">
            <a:avLst/>
          </a:prstGeom>
          <a:solidFill>
            <a:srgbClr val="00206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object 2"/>
          <p:cNvSpPr txBox="1">
            <a:spLocks noGrp="1"/>
          </p:cNvSpPr>
          <p:nvPr>
            <p:ph type="title"/>
          </p:nvPr>
        </p:nvSpPr>
        <p:spPr>
          <a:xfrm>
            <a:off x="3787669" y="387475"/>
            <a:ext cx="3645477" cy="565017"/>
          </a:xfrm>
          <a:prstGeom prst="rect">
            <a:avLst/>
          </a:prstGeom>
        </p:spPr>
        <p:txBody>
          <a:bodyPr vert="horz" wrap="square" lIns="0" tIns="10913" rIns="0" bIns="0" rtlCol="0">
            <a:spAutoFit/>
          </a:bodyPr>
          <a:lstStyle/>
          <a:p>
            <a:pPr marL="11487">
              <a:spcBef>
                <a:spcPts val="86"/>
              </a:spcBef>
            </a:pPr>
            <a:r>
              <a:rPr sz="3600" b="1" spc="-5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METAPHASE</a:t>
            </a:r>
            <a:r>
              <a:rPr sz="3600" b="1" spc="-50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 </a:t>
            </a:r>
            <a:r>
              <a:rPr sz="3600" b="1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II</a:t>
            </a:r>
            <a:endParaRPr sz="3600" dirty="0">
              <a:solidFill>
                <a:srgbClr val="FFFF00"/>
              </a:solidFill>
              <a:latin typeface="Comic Sans MS" panose="030F0702030302020204" pitchFamily="66" charset="0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3998321" y="1814129"/>
            <a:ext cx="3420269" cy="3654604"/>
            <a:chOff x="3200400" y="1906524"/>
            <a:chExt cx="3781425" cy="4040504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20211" y="1926336"/>
              <a:ext cx="3741420" cy="40005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210305" y="1916430"/>
              <a:ext cx="3761740" cy="4020820"/>
            </a:xfrm>
            <a:custGeom>
              <a:avLst/>
              <a:gdLst/>
              <a:ahLst/>
              <a:cxnLst/>
              <a:rect l="l" t="t" r="r" b="b"/>
              <a:pathLst>
                <a:path w="3761740" h="4020820">
                  <a:moveTo>
                    <a:pt x="0" y="4020312"/>
                  </a:moveTo>
                  <a:lnTo>
                    <a:pt x="3761232" y="4020312"/>
                  </a:lnTo>
                  <a:lnTo>
                    <a:pt x="3761232" y="0"/>
                  </a:lnTo>
                  <a:lnTo>
                    <a:pt x="0" y="0"/>
                  </a:lnTo>
                  <a:lnTo>
                    <a:pt x="0" y="4020312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28"/>
            </a:p>
          </p:txBody>
        </p:sp>
      </p:grpSp>
      <p:sp>
        <p:nvSpPr>
          <p:cNvPr id="6" name="Rectangle: Diagonal Corners Rounded 5">
            <a:extLst>
              <a:ext uri="{FF2B5EF4-FFF2-40B4-BE49-F238E27FC236}">
                <a16:creationId xmlns:a16="http://schemas.microsoft.com/office/drawing/2014/main" id="{BC620C5F-4836-F6E6-DBDF-633EB59528B2}"/>
              </a:ext>
            </a:extLst>
          </p:cNvPr>
          <p:cNvSpPr/>
          <p:nvPr/>
        </p:nvSpPr>
        <p:spPr>
          <a:xfrm>
            <a:off x="3591108" y="387475"/>
            <a:ext cx="4038600" cy="503367"/>
          </a:xfrm>
          <a:prstGeom prst="round2DiagRect">
            <a:avLst/>
          </a:prstGeom>
          <a:solidFill>
            <a:srgbClr val="00206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object 2"/>
          <p:cNvSpPr txBox="1">
            <a:spLocks noGrp="1"/>
          </p:cNvSpPr>
          <p:nvPr>
            <p:ph type="title"/>
          </p:nvPr>
        </p:nvSpPr>
        <p:spPr>
          <a:xfrm>
            <a:off x="3929902" y="356649"/>
            <a:ext cx="3556760" cy="565017"/>
          </a:xfrm>
          <a:prstGeom prst="rect">
            <a:avLst/>
          </a:prstGeom>
        </p:spPr>
        <p:txBody>
          <a:bodyPr vert="horz" wrap="square" lIns="0" tIns="10913" rIns="0" bIns="0" rtlCol="0">
            <a:spAutoFit/>
          </a:bodyPr>
          <a:lstStyle/>
          <a:p>
            <a:pPr marL="11487">
              <a:spcBef>
                <a:spcPts val="86"/>
              </a:spcBef>
            </a:pPr>
            <a:r>
              <a:rPr sz="3600" b="1" spc="-5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ANAPHASE</a:t>
            </a:r>
            <a:r>
              <a:rPr sz="3600" b="1" spc="-36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 </a:t>
            </a:r>
            <a:r>
              <a:rPr sz="3600" b="1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II</a:t>
            </a:r>
            <a:endParaRPr sz="3600" dirty="0">
              <a:solidFill>
                <a:srgbClr val="FFFF00"/>
              </a:solidFill>
              <a:latin typeface="Comic Sans MS" panose="030F0702030302020204" pitchFamily="66" charset="0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4231276" y="1692827"/>
            <a:ext cx="3506996" cy="2817773"/>
            <a:chOff x="3457955" y="1772412"/>
            <a:chExt cx="3877310" cy="31153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77767" y="1792224"/>
              <a:ext cx="3837432" cy="307543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467861" y="1782318"/>
              <a:ext cx="3857625" cy="3095625"/>
            </a:xfrm>
            <a:custGeom>
              <a:avLst/>
              <a:gdLst/>
              <a:ahLst/>
              <a:cxnLst/>
              <a:rect l="l" t="t" r="r" b="b"/>
              <a:pathLst>
                <a:path w="3857625" h="3095625">
                  <a:moveTo>
                    <a:pt x="0" y="3095244"/>
                  </a:moveTo>
                  <a:lnTo>
                    <a:pt x="3857243" y="3095244"/>
                  </a:lnTo>
                  <a:lnTo>
                    <a:pt x="3857243" y="0"/>
                  </a:lnTo>
                  <a:lnTo>
                    <a:pt x="0" y="0"/>
                  </a:lnTo>
                  <a:lnTo>
                    <a:pt x="0" y="3095244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28"/>
            </a:p>
          </p:txBody>
        </p:sp>
      </p:grpSp>
      <p:sp>
        <p:nvSpPr>
          <p:cNvPr id="6" name="Rectangle: Diagonal Corners Rounded 5">
            <a:extLst>
              <a:ext uri="{FF2B5EF4-FFF2-40B4-BE49-F238E27FC236}">
                <a16:creationId xmlns:a16="http://schemas.microsoft.com/office/drawing/2014/main" id="{E95248E8-09DD-69A6-92D1-E12E03D60A99}"/>
              </a:ext>
            </a:extLst>
          </p:cNvPr>
          <p:cNvSpPr/>
          <p:nvPr/>
        </p:nvSpPr>
        <p:spPr>
          <a:xfrm>
            <a:off x="1824831" y="164492"/>
            <a:ext cx="7696200" cy="702339"/>
          </a:xfrm>
          <a:prstGeom prst="round2DiagRect">
            <a:avLst/>
          </a:prstGeom>
          <a:solidFill>
            <a:srgbClr val="00206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object 2"/>
          <p:cNvSpPr txBox="1">
            <a:spLocks/>
          </p:cNvSpPr>
          <p:nvPr/>
        </p:nvSpPr>
        <p:spPr>
          <a:xfrm>
            <a:off x="1977231" y="233362"/>
            <a:ext cx="7391400" cy="565597"/>
          </a:xfrm>
          <a:prstGeom prst="rect">
            <a:avLst/>
          </a:prstGeom>
        </p:spPr>
        <p:txBody>
          <a:bodyPr vert="horz" wrap="square" lIns="0" tIns="11487" rIns="0" bIns="0" rtlCol="0">
            <a:spAutoFit/>
          </a:bodyPr>
          <a:lstStyle>
            <a:lvl1pPr>
              <a:defRPr sz="3889" b="0" i="0">
                <a:solidFill>
                  <a:srgbClr val="FF0000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1487">
              <a:spcBef>
                <a:spcPts val="90"/>
              </a:spcBef>
            </a:pPr>
            <a:r>
              <a:rPr lang="en-US" sz="3600" b="1" kern="0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TELOPHASE</a:t>
            </a:r>
            <a:r>
              <a:rPr lang="en-US" sz="3600" b="1" kern="0" spc="-9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 </a:t>
            </a:r>
            <a:r>
              <a:rPr lang="en-US" sz="3600" b="1" kern="0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II</a:t>
            </a:r>
            <a:r>
              <a:rPr lang="en-US" sz="3600" b="1" kern="0" spc="-9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 </a:t>
            </a:r>
            <a:r>
              <a:rPr lang="en-US" sz="3600" b="1" kern="0" spc="-5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(</a:t>
            </a:r>
            <a:r>
              <a:rPr lang="en-US" sz="3600" kern="0" spc="-5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Tetrad of</a:t>
            </a:r>
            <a:r>
              <a:rPr lang="en-US" sz="3600" kern="0" spc="-18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 </a:t>
            </a:r>
            <a:r>
              <a:rPr lang="en-US" sz="3600" kern="0" spc="-5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Cells</a:t>
            </a:r>
            <a:r>
              <a:rPr lang="en-US" sz="3600" b="1" kern="0" spc="-5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)</a:t>
            </a:r>
            <a:endParaRPr lang="en-US" sz="3600" kern="0" dirty="0">
              <a:solidFill>
                <a:srgbClr val="FFFF00"/>
              </a:solidFill>
              <a:latin typeface="Comic Sans MS" panose="030F0702030302020204" pitchFamily="66" charset="0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757720" y="1632175"/>
            <a:ext cx="4023913" cy="3200865"/>
            <a:chOff x="1828800" y="1705356"/>
            <a:chExt cx="4448810" cy="3538854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48611" y="1725168"/>
              <a:ext cx="4408932" cy="349910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838705" y="1715262"/>
              <a:ext cx="4429125" cy="3519170"/>
            </a:xfrm>
            <a:custGeom>
              <a:avLst/>
              <a:gdLst/>
              <a:ahLst/>
              <a:cxnLst/>
              <a:rect l="l" t="t" r="r" b="b"/>
              <a:pathLst>
                <a:path w="4429125" h="3519170">
                  <a:moveTo>
                    <a:pt x="0" y="3518916"/>
                  </a:moveTo>
                  <a:lnTo>
                    <a:pt x="4428744" y="3518916"/>
                  </a:lnTo>
                  <a:lnTo>
                    <a:pt x="4428744" y="0"/>
                  </a:lnTo>
                  <a:lnTo>
                    <a:pt x="0" y="0"/>
                  </a:lnTo>
                  <a:lnTo>
                    <a:pt x="0" y="3518916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28"/>
            </a:p>
          </p:txBody>
        </p:sp>
      </p:grpSp>
      <p:sp>
        <p:nvSpPr>
          <p:cNvPr id="6" name="Rectangle: Diagonal Corners Rounded 5">
            <a:extLst>
              <a:ext uri="{FF2B5EF4-FFF2-40B4-BE49-F238E27FC236}">
                <a16:creationId xmlns:a16="http://schemas.microsoft.com/office/drawing/2014/main" id="{59166406-2A16-D1DB-B23D-D5B506085B60}"/>
              </a:ext>
            </a:extLst>
          </p:cNvPr>
          <p:cNvSpPr/>
          <p:nvPr/>
        </p:nvSpPr>
        <p:spPr>
          <a:xfrm>
            <a:off x="3591108" y="387475"/>
            <a:ext cx="4038600" cy="503367"/>
          </a:xfrm>
          <a:prstGeom prst="round2DiagRect">
            <a:avLst/>
          </a:prstGeom>
          <a:solidFill>
            <a:srgbClr val="00206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object 2"/>
          <p:cNvSpPr txBox="1"/>
          <p:nvPr/>
        </p:nvSpPr>
        <p:spPr>
          <a:xfrm>
            <a:off x="3870127" y="387475"/>
            <a:ext cx="3480561" cy="565017"/>
          </a:xfrm>
          <a:prstGeom prst="rect">
            <a:avLst/>
          </a:prstGeom>
        </p:spPr>
        <p:txBody>
          <a:bodyPr vert="horz" wrap="square" lIns="0" tIns="10913" rIns="0" bIns="0" rtlCol="0">
            <a:spAutoFit/>
          </a:bodyPr>
          <a:lstStyle/>
          <a:p>
            <a:pPr marL="11487">
              <a:spcBef>
                <a:spcPts val="86"/>
              </a:spcBef>
            </a:pPr>
            <a:r>
              <a:rPr sz="3600" b="1" spc="-5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CYT</a:t>
            </a:r>
            <a:r>
              <a:rPr sz="3600" b="1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O</a:t>
            </a:r>
            <a:r>
              <a:rPr sz="3600" b="1" spc="-14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K</a:t>
            </a:r>
            <a:r>
              <a:rPr sz="3600" b="1" spc="-5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INESIS</a:t>
            </a:r>
            <a:endParaRPr sz="3600" dirty="0">
              <a:solidFill>
                <a:srgbClr val="FFFF00"/>
              </a:solidFill>
              <a:latin typeface="Comic Sans MS" panose="030F0702030302020204" pitchFamily="66" charset="0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7031" y="233362"/>
            <a:ext cx="11201400" cy="6414409"/>
          </a:xfrm>
          <a:prstGeom prst="rect">
            <a:avLst/>
          </a:prstGeom>
        </p:spPr>
        <p:txBody>
          <a:bodyPr vert="horz" wrap="square" lIns="0" tIns="171157" rIns="0" bIns="0" rtlCol="0">
            <a:spAutoFit/>
          </a:bodyPr>
          <a:lstStyle/>
          <a:p>
            <a:pPr marL="11487">
              <a:spcBef>
                <a:spcPts val="1348"/>
              </a:spcBef>
            </a:pPr>
            <a:r>
              <a:rPr sz="2800" b="1" spc="-5" dirty="0">
                <a:solidFill>
                  <a:schemeClr val="bg1"/>
                </a:solidFill>
                <a:cs typeface="Times New Roman"/>
              </a:rPr>
              <a:t>SIGNIFICANCE</a:t>
            </a:r>
            <a:r>
              <a:rPr sz="2800" b="1" spc="-9" dirty="0">
                <a:solidFill>
                  <a:schemeClr val="bg1"/>
                </a:solidFill>
                <a:cs typeface="Times New Roman"/>
              </a:rPr>
              <a:t> </a:t>
            </a:r>
            <a:r>
              <a:rPr sz="2800" b="1" dirty="0">
                <a:solidFill>
                  <a:schemeClr val="bg1"/>
                </a:solidFill>
                <a:cs typeface="Times New Roman"/>
              </a:rPr>
              <a:t>OF</a:t>
            </a:r>
            <a:r>
              <a:rPr sz="2800" b="1" spc="-14" dirty="0">
                <a:solidFill>
                  <a:schemeClr val="bg1"/>
                </a:solidFill>
                <a:cs typeface="Times New Roman"/>
              </a:rPr>
              <a:t> </a:t>
            </a:r>
            <a:r>
              <a:rPr sz="2800" b="1" spc="-5" dirty="0">
                <a:solidFill>
                  <a:schemeClr val="bg1"/>
                </a:solidFill>
                <a:cs typeface="Times New Roman"/>
              </a:rPr>
              <a:t>MEIOSIS</a:t>
            </a:r>
            <a:endParaRPr sz="2800" dirty="0">
              <a:solidFill>
                <a:schemeClr val="bg1"/>
              </a:solidFill>
              <a:cs typeface="Times New Roman"/>
            </a:endParaRPr>
          </a:p>
          <a:p>
            <a:pPr marL="425025" indent="-207343">
              <a:spcBef>
                <a:spcPts val="1257"/>
              </a:spcBef>
              <a:buFont typeface="Symbol"/>
              <a:buChar char=""/>
              <a:tabLst>
                <a:tab pos="425598" algn="l"/>
              </a:tabLst>
            </a:pPr>
            <a:r>
              <a:rPr sz="2800" b="1" i="1" dirty="0">
                <a:solidFill>
                  <a:srgbClr val="FFFF00"/>
                </a:solidFill>
                <a:cs typeface="Times New Roman"/>
              </a:rPr>
              <a:t>Meiosis</a:t>
            </a:r>
            <a:r>
              <a:rPr sz="2800" b="1" i="1" spc="5" dirty="0">
                <a:solidFill>
                  <a:srgbClr val="FFFF00"/>
                </a:solidFill>
                <a:cs typeface="Times New Roman"/>
              </a:rPr>
              <a:t> </a:t>
            </a:r>
            <a:r>
              <a:rPr sz="2800" b="1" i="1" spc="-5" dirty="0">
                <a:solidFill>
                  <a:srgbClr val="FFFF00"/>
                </a:solidFill>
                <a:cs typeface="Times New Roman"/>
              </a:rPr>
              <a:t>maintains</a:t>
            </a:r>
            <a:r>
              <a:rPr sz="2800" b="1" i="1" spc="9" dirty="0">
                <a:solidFill>
                  <a:srgbClr val="FFFF00"/>
                </a:solidFill>
                <a:cs typeface="Times New Roman"/>
              </a:rPr>
              <a:t> </a:t>
            </a:r>
            <a:r>
              <a:rPr sz="2800" b="1" i="1" dirty="0">
                <a:solidFill>
                  <a:srgbClr val="FFFF00"/>
                </a:solidFill>
                <a:cs typeface="Times New Roman"/>
              </a:rPr>
              <a:t>the</a:t>
            </a:r>
            <a:r>
              <a:rPr sz="2800" b="1" i="1" spc="9" dirty="0">
                <a:solidFill>
                  <a:srgbClr val="FFFF00"/>
                </a:solidFill>
                <a:cs typeface="Times New Roman"/>
              </a:rPr>
              <a:t> </a:t>
            </a:r>
            <a:r>
              <a:rPr sz="2800" b="1" i="1" spc="-5" dirty="0">
                <a:solidFill>
                  <a:srgbClr val="FFFF00"/>
                </a:solidFill>
                <a:cs typeface="Times New Roman"/>
              </a:rPr>
              <a:t>chromosome</a:t>
            </a:r>
            <a:r>
              <a:rPr sz="2800" b="1" i="1" spc="-9" dirty="0">
                <a:solidFill>
                  <a:srgbClr val="FFFF00"/>
                </a:solidFill>
                <a:cs typeface="Times New Roman"/>
              </a:rPr>
              <a:t> </a:t>
            </a:r>
            <a:r>
              <a:rPr sz="2800" b="1" i="1" spc="-5" dirty="0">
                <a:solidFill>
                  <a:srgbClr val="FFFF00"/>
                </a:solidFill>
                <a:cs typeface="Times New Roman"/>
              </a:rPr>
              <a:t>number</a:t>
            </a:r>
            <a:r>
              <a:rPr sz="2800" b="1" i="1" spc="5" dirty="0">
                <a:solidFill>
                  <a:srgbClr val="FFFF00"/>
                </a:solidFill>
                <a:cs typeface="Times New Roman"/>
              </a:rPr>
              <a:t> </a:t>
            </a:r>
            <a:r>
              <a:rPr sz="2800" b="1" i="1" spc="-5" dirty="0">
                <a:solidFill>
                  <a:srgbClr val="FFFF00"/>
                </a:solidFill>
                <a:cs typeface="Times New Roman"/>
              </a:rPr>
              <a:t>from</a:t>
            </a:r>
            <a:r>
              <a:rPr sz="2800" b="1" i="1" spc="5" dirty="0">
                <a:solidFill>
                  <a:srgbClr val="FFFF00"/>
                </a:solidFill>
                <a:cs typeface="Times New Roman"/>
              </a:rPr>
              <a:t> </a:t>
            </a:r>
            <a:r>
              <a:rPr sz="2800" b="1" i="1" spc="-5" dirty="0">
                <a:solidFill>
                  <a:srgbClr val="FFFF00"/>
                </a:solidFill>
                <a:cs typeface="Times New Roman"/>
              </a:rPr>
              <a:t>generation</a:t>
            </a:r>
            <a:r>
              <a:rPr sz="2800" b="1" i="1" spc="9" dirty="0">
                <a:solidFill>
                  <a:srgbClr val="FFFF00"/>
                </a:solidFill>
                <a:cs typeface="Times New Roman"/>
              </a:rPr>
              <a:t> </a:t>
            </a:r>
            <a:r>
              <a:rPr sz="2800" b="1" i="1" spc="-9" dirty="0">
                <a:solidFill>
                  <a:srgbClr val="FFFF00"/>
                </a:solidFill>
                <a:cs typeface="Times New Roman"/>
              </a:rPr>
              <a:t>to</a:t>
            </a:r>
            <a:r>
              <a:rPr sz="2800" b="1" i="1" spc="9" dirty="0">
                <a:solidFill>
                  <a:srgbClr val="FFFF00"/>
                </a:solidFill>
                <a:cs typeface="Times New Roman"/>
              </a:rPr>
              <a:t> </a:t>
            </a:r>
            <a:r>
              <a:rPr sz="2800" b="1" i="1" dirty="0">
                <a:solidFill>
                  <a:srgbClr val="FFFF00"/>
                </a:solidFill>
                <a:cs typeface="Times New Roman"/>
              </a:rPr>
              <a:t>generation.</a:t>
            </a:r>
            <a:endParaRPr sz="2800" dirty="0">
              <a:solidFill>
                <a:srgbClr val="FFFF00"/>
              </a:solidFill>
              <a:cs typeface="Times New Roman"/>
            </a:endParaRPr>
          </a:p>
          <a:p>
            <a:pPr marL="425025" marR="349209" indent="-206769">
              <a:lnSpc>
                <a:spcPct val="110100"/>
              </a:lnSpc>
              <a:spcBef>
                <a:spcPts val="131"/>
              </a:spcBef>
              <a:buFont typeface="Symbol"/>
              <a:buChar char=""/>
              <a:tabLst>
                <a:tab pos="425598" algn="l"/>
              </a:tabLst>
            </a:pPr>
            <a:r>
              <a:rPr sz="2800" b="1" i="1" dirty="0">
                <a:solidFill>
                  <a:srgbClr val="FFFF00"/>
                </a:solidFill>
                <a:cs typeface="Times New Roman"/>
              </a:rPr>
              <a:t>It reduces the chromosome number to </a:t>
            </a:r>
            <a:r>
              <a:rPr sz="2800" b="1" i="1" spc="-5" dirty="0">
                <a:solidFill>
                  <a:srgbClr val="FFFF00"/>
                </a:solidFill>
                <a:cs typeface="Times New Roman"/>
              </a:rPr>
              <a:t>half </a:t>
            </a:r>
            <a:r>
              <a:rPr sz="2800" b="1" i="1" dirty="0">
                <a:solidFill>
                  <a:srgbClr val="FFFF00"/>
                </a:solidFill>
                <a:cs typeface="Times New Roman"/>
              </a:rPr>
              <a:t>so </a:t>
            </a:r>
            <a:r>
              <a:rPr sz="2800" b="1" i="1" spc="-5" dirty="0">
                <a:solidFill>
                  <a:srgbClr val="FFFF00"/>
                </a:solidFill>
                <a:cs typeface="Times New Roman"/>
              </a:rPr>
              <a:t>that </a:t>
            </a:r>
            <a:r>
              <a:rPr sz="2800" b="1" i="1" dirty="0">
                <a:solidFill>
                  <a:srgbClr val="FFFF00"/>
                </a:solidFill>
                <a:cs typeface="Times New Roman"/>
              </a:rPr>
              <a:t>the </a:t>
            </a:r>
            <a:r>
              <a:rPr sz="2800" b="1" i="1" spc="-5" dirty="0">
                <a:solidFill>
                  <a:srgbClr val="FFFF00"/>
                </a:solidFill>
                <a:cs typeface="Times New Roman"/>
              </a:rPr>
              <a:t>process </a:t>
            </a:r>
            <a:r>
              <a:rPr sz="2800" b="1" i="1" dirty="0">
                <a:solidFill>
                  <a:srgbClr val="FFFF00"/>
                </a:solidFill>
                <a:cs typeface="Times New Roman"/>
              </a:rPr>
              <a:t>of </a:t>
            </a:r>
            <a:r>
              <a:rPr sz="2800" b="1" i="1" spc="-5" dirty="0">
                <a:solidFill>
                  <a:srgbClr val="FFFF00"/>
                </a:solidFill>
                <a:cs typeface="Times New Roman"/>
              </a:rPr>
              <a:t>fertilisation </a:t>
            </a:r>
            <a:r>
              <a:rPr sz="2800" b="1" i="1" spc="-438" dirty="0">
                <a:solidFill>
                  <a:srgbClr val="FFFF00"/>
                </a:solidFill>
                <a:cs typeface="Times New Roman"/>
              </a:rPr>
              <a:t> </a:t>
            </a:r>
            <a:r>
              <a:rPr sz="2800" b="1" i="1" dirty="0">
                <a:solidFill>
                  <a:srgbClr val="FFFF00"/>
                </a:solidFill>
                <a:cs typeface="Times New Roman"/>
              </a:rPr>
              <a:t>restores</a:t>
            </a:r>
            <a:r>
              <a:rPr sz="2800" b="1" i="1" spc="-5" dirty="0">
                <a:solidFill>
                  <a:srgbClr val="FFFF00"/>
                </a:solidFill>
                <a:cs typeface="Times New Roman"/>
              </a:rPr>
              <a:t> </a:t>
            </a:r>
            <a:r>
              <a:rPr sz="2800" b="1" i="1" dirty="0">
                <a:solidFill>
                  <a:srgbClr val="FFFF00"/>
                </a:solidFill>
                <a:cs typeface="Times New Roman"/>
              </a:rPr>
              <a:t>the</a:t>
            </a:r>
            <a:r>
              <a:rPr sz="2800" b="1" i="1" spc="-14" dirty="0">
                <a:solidFill>
                  <a:srgbClr val="FFFF00"/>
                </a:solidFill>
                <a:cs typeface="Times New Roman"/>
              </a:rPr>
              <a:t> </a:t>
            </a:r>
            <a:r>
              <a:rPr sz="2800" b="1" i="1" dirty="0">
                <a:solidFill>
                  <a:srgbClr val="FFFF00"/>
                </a:solidFill>
                <a:cs typeface="Times New Roman"/>
              </a:rPr>
              <a:t>original </a:t>
            </a:r>
            <a:r>
              <a:rPr sz="2800" b="1" i="1" spc="-5" dirty="0">
                <a:solidFill>
                  <a:srgbClr val="FFFF00"/>
                </a:solidFill>
                <a:cs typeface="Times New Roman"/>
              </a:rPr>
              <a:t>number</a:t>
            </a:r>
            <a:r>
              <a:rPr sz="2800" b="1" i="1" dirty="0">
                <a:solidFill>
                  <a:srgbClr val="FFFF00"/>
                </a:solidFill>
                <a:cs typeface="Times New Roman"/>
              </a:rPr>
              <a:t> </a:t>
            </a:r>
            <a:r>
              <a:rPr sz="2800" b="1" i="1" spc="-5" dirty="0">
                <a:solidFill>
                  <a:srgbClr val="FFFF00"/>
                </a:solidFill>
                <a:cs typeface="Times New Roman"/>
              </a:rPr>
              <a:t>in</a:t>
            </a:r>
            <a:r>
              <a:rPr sz="2800" b="1" i="1" dirty="0">
                <a:solidFill>
                  <a:srgbClr val="FFFF00"/>
                </a:solidFill>
                <a:cs typeface="Times New Roman"/>
              </a:rPr>
              <a:t> the zygote.</a:t>
            </a:r>
            <a:endParaRPr lang="en-US" sz="2800" dirty="0">
              <a:solidFill>
                <a:srgbClr val="FFFF00"/>
              </a:solidFill>
              <a:cs typeface="Times New Roman"/>
            </a:endParaRPr>
          </a:p>
          <a:p>
            <a:pPr marL="425025" marR="349209" indent="-206769">
              <a:lnSpc>
                <a:spcPct val="110100"/>
              </a:lnSpc>
              <a:spcBef>
                <a:spcPts val="131"/>
              </a:spcBef>
              <a:buFont typeface="Symbol"/>
              <a:buChar char=""/>
              <a:tabLst>
                <a:tab pos="425598" algn="l"/>
              </a:tabLst>
            </a:pPr>
            <a:r>
              <a:rPr sz="2800" b="1" i="1" dirty="0">
                <a:solidFill>
                  <a:srgbClr val="FFFF00"/>
                </a:solidFill>
                <a:cs typeface="Times New Roman"/>
              </a:rPr>
              <a:t>Meiosis occurs</a:t>
            </a:r>
            <a:r>
              <a:rPr sz="2800" b="1" i="1" spc="-9" dirty="0">
                <a:solidFill>
                  <a:srgbClr val="FFFF00"/>
                </a:solidFill>
                <a:cs typeface="Times New Roman"/>
              </a:rPr>
              <a:t> </a:t>
            </a:r>
            <a:r>
              <a:rPr sz="2800" b="1" i="1" dirty="0">
                <a:solidFill>
                  <a:srgbClr val="FFFF00"/>
                </a:solidFill>
                <a:cs typeface="Times New Roman"/>
              </a:rPr>
              <a:t>during</a:t>
            </a:r>
            <a:r>
              <a:rPr sz="2800" b="1" i="1" spc="5" dirty="0">
                <a:solidFill>
                  <a:srgbClr val="FFFF00"/>
                </a:solidFill>
                <a:cs typeface="Times New Roman"/>
              </a:rPr>
              <a:t> </a:t>
            </a:r>
            <a:r>
              <a:rPr sz="2800" b="1" i="1" spc="-5" dirty="0">
                <a:solidFill>
                  <a:srgbClr val="FFFF00"/>
                </a:solidFill>
                <a:cs typeface="Times New Roman"/>
              </a:rPr>
              <a:t>gamete</a:t>
            </a:r>
            <a:r>
              <a:rPr sz="2800" b="1" i="1" spc="5" dirty="0">
                <a:solidFill>
                  <a:srgbClr val="FFFF00"/>
                </a:solidFill>
                <a:cs typeface="Times New Roman"/>
              </a:rPr>
              <a:t> </a:t>
            </a:r>
            <a:r>
              <a:rPr sz="2800" b="1" i="1" spc="-5" dirty="0">
                <a:solidFill>
                  <a:srgbClr val="FFFF00"/>
                </a:solidFill>
                <a:cs typeface="Times New Roman"/>
              </a:rPr>
              <a:t>formation</a:t>
            </a:r>
            <a:r>
              <a:rPr sz="2800" b="1" i="1" spc="5" dirty="0">
                <a:solidFill>
                  <a:srgbClr val="FFFF00"/>
                </a:solidFill>
                <a:cs typeface="Times New Roman"/>
              </a:rPr>
              <a:t> </a:t>
            </a:r>
            <a:r>
              <a:rPr sz="2800" b="1" i="1" spc="-5" dirty="0">
                <a:solidFill>
                  <a:srgbClr val="FFFF00"/>
                </a:solidFill>
                <a:cs typeface="Times New Roman"/>
              </a:rPr>
              <a:t>(gametogenesis)</a:t>
            </a:r>
            <a:r>
              <a:rPr sz="2800" b="1" i="1" spc="-9" dirty="0">
                <a:solidFill>
                  <a:srgbClr val="FFFF00"/>
                </a:solidFill>
                <a:cs typeface="Times New Roman"/>
              </a:rPr>
              <a:t> </a:t>
            </a:r>
            <a:r>
              <a:rPr sz="2800" b="1" i="1" dirty="0">
                <a:solidFill>
                  <a:srgbClr val="FFFF00"/>
                </a:solidFill>
                <a:cs typeface="Times New Roman"/>
              </a:rPr>
              <a:t>and</a:t>
            </a:r>
            <a:r>
              <a:rPr sz="2800" b="1" i="1" spc="5" dirty="0">
                <a:solidFill>
                  <a:srgbClr val="FFFF00"/>
                </a:solidFill>
                <a:cs typeface="Times New Roman"/>
              </a:rPr>
              <a:t> </a:t>
            </a:r>
            <a:r>
              <a:rPr sz="2800" b="1" i="1" dirty="0">
                <a:solidFill>
                  <a:srgbClr val="FFFF00"/>
                </a:solidFill>
                <a:cs typeface="Times New Roman"/>
              </a:rPr>
              <a:t>reduces</a:t>
            </a:r>
            <a:r>
              <a:rPr sz="2800" b="1" i="1" spc="-9" dirty="0">
                <a:solidFill>
                  <a:srgbClr val="FFFF00"/>
                </a:solidFill>
                <a:cs typeface="Times New Roman"/>
              </a:rPr>
              <a:t> </a:t>
            </a:r>
            <a:r>
              <a:rPr sz="2800" b="1" i="1" spc="-5" dirty="0">
                <a:solidFill>
                  <a:srgbClr val="FFFF00"/>
                </a:solidFill>
                <a:cs typeface="Times New Roman"/>
              </a:rPr>
              <a:t>the </a:t>
            </a:r>
            <a:r>
              <a:rPr sz="2800" b="1" i="1" spc="-438" dirty="0">
                <a:solidFill>
                  <a:srgbClr val="FFFF00"/>
                </a:solidFill>
                <a:cs typeface="Times New Roman"/>
              </a:rPr>
              <a:t> </a:t>
            </a:r>
            <a:r>
              <a:rPr sz="2800" b="1" i="1" dirty="0">
                <a:solidFill>
                  <a:srgbClr val="FFFF00"/>
                </a:solidFill>
                <a:cs typeface="Times New Roman"/>
              </a:rPr>
              <a:t>number of chromosomes</a:t>
            </a:r>
            <a:r>
              <a:rPr sz="2800" b="1" i="1" spc="-9" dirty="0">
                <a:solidFill>
                  <a:srgbClr val="FFFF00"/>
                </a:solidFill>
                <a:cs typeface="Times New Roman"/>
              </a:rPr>
              <a:t> </a:t>
            </a:r>
            <a:r>
              <a:rPr sz="2800" b="1" i="1" spc="-5" dirty="0">
                <a:solidFill>
                  <a:srgbClr val="FFFF00"/>
                </a:solidFill>
                <a:cs typeface="Times New Roman"/>
              </a:rPr>
              <a:t>from</a:t>
            </a:r>
            <a:r>
              <a:rPr sz="2800" b="1" i="1" dirty="0">
                <a:solidFill>
                  <a:srgbClr val="FFFF00"/>
                </a:solidFill>
                <a:cs typeface="Times New Roman"/>
              </a:rPr>
              <a:t> </a:t>
            </a:r>
            <a:r>
              <a:rPr sz="2800" b="1" i="1" spc="-5" dirty="0">
                <a:solidFill>
                  <a:srgbClr val="FFFF00"/>
                </a:solidFill>
                <a:cs typeface="Times New Roman"/>
              </a:rPr>
              <a:t>diploid</a:t>
            </a:r>
            <a:r>
              <a:rPr sz="2800" b="1" i="1" spc="-14" dirty="0">
                <a:solidFill>
                  <a:srgbClr val="FFFF00"/>
                </a:solidFill>
                <a:cs typeface="Times New Roman"/>
              </a:rPr>
              <a:t> </a:t>
            </a:r>
            <a:r>
              <a:rPr sz="2800" b="1" i="1" spc="-5" dirty="0">
                <a:solidFill>
                  <a:srgbClr val="FFFF00"/>
                </a:solidFill>
                <a:cs typeface="Times New Roman"/>
              </a:rPr>
              <a:t>(2n)</a:t>
            </a:r>
            <a:r>
              <a:rPr sz="2800" b="1" i="1" spc="5" dirty="0">
                <a:solidFill>
                  <a:srgbClr val="FFFF00"/>
                </a:solidFill>
                <a:cs typeface="Times New Roman"/>
              </a:rPr>
              <a:t> </a:t>
            </a:r>
            <a:r>
              <a:rPr sz="2800" b="1" i="1" spc="-5" dirty="0">
                <a:solidFill>
                  <a:srgbClr val="FFFF00"/>
                </a:solidFill>
                <a:cs typeface="Times New Roman"/>
              </a:rPr>
              <a:t>to</a:t>
            </a:r>
            <a:r>
              <a:rPr sz="2800" b="1" i="1" spc="5" dirty="0">
                <a:solidFill>
                  <a:srgbClr val="FFFF00"/>
                </a:solidFill>
                <a:cs typeface="Times New Roman"/>
              </a:rPr>
              <a:t> </a:t>
            </a:r>
            <a:r>
              <a:rPr sz="2800" b="1" i="1" dirty="0">
                <a:solidFill>
                  <a:srgbClr val="FFFF00"/>
                </a:solidFill>
                <a:cs typeface="Times New Roman"/>
              </a:rPr>
              <a:t>haloid</a:t>
            </a:r>
            <a:r>
              <a:rPr sz="2800" b="1" i="1" spc="-14" dirty="0">
                <a:solidFill>
                  <a:srgbClr val="FFFF00"/>
                </a:solidFill>
                <a:cs typeface="Times New Roman"/>
              </a:rPr>
              <a:t> </a:t>
            </a:r>
            <a:r>
              <a:rPr sz="2800" b="1" i="1" spc="-5" dirty="0">
                <a:solidFill>
                  <a:srgbClr val="FFFF00"/>
                </a:solidFill>
                <a:cs typeface="Times New Roman"/>
              </a:rPr>
              <a:t>(n)</a:t>
            </a:r>
            <a:r>
              <a:rPr sz="2800" b="1" i="1" spc="9" dirty="0">
                <a:solidFill>
                  <a:srgbClr val="FFFF00"/>
                </a:solidFill>
                <a:cs typeface="Times New Roman"/>
              </a:rPr>
              <a:t> </a:t>
            </a:r>
            <a:r>
              <a:rPr sz="2800" b="1" i="1" spc="-9" dirty="0">
                <a:solidFill>
                  <a:srgbClr val="FFFF00"/>
                </a:solidFill>
                <a:cs typeface="Times New Roman"/>
              </a:rPr>
              <a:t>in</a:t>
            </a:r>
            <a:r>
              <a:rPr sz="2800" b="1" i="1" dirty="0">
                <a:solidFill>
                  <a:srgbClr val="FFFF00"/>
                </a:solidFill>
                <a:cs typeface="Times New Roman"/>
              </a:rPr>
              <a:t> the</a:t>
            </a:r>
            <a:r>
              <a:rPr sz="2800" b="1" i="1" spc="-9" dirty="0">
                <a:solidFill>
                  <a:srgbClr val="FFFF00"/>
                </a:solidFill>
                <a:cs typeface="Times New Roman"/>
              </a:rPr>
              <a:t> </a:t>
            </a:r>
            <a:r>
              <a:rPr sz="2800" b="1" i="1" dirty="0">
                <a:solidFill>
                  <a:srgbClr val="FFFF00"/>
                </a:solidFill>
                <a:cs typeface="Times New Roman"/>
              </a:rPr>
              <a:t>gametes</a:t>
            </a:r>
            <a:r>
              <a:rPr sz="2800" dirty="0">
                <a:solidFill>
                  <a:srgbClr val="FFFF00"/>
                </a:solidFill>
                <a:cs typeface="Times New Roman"/>
              </a:rPr>
              <a:t>.</a:t>
            </a:r>
          </a:p>
          <a:p>
            <a:pPr marL="425025" marR="4595" indent="-206769">
              <a:lnSpc>
                <a:spcPct val="110000"/>
              </a:lnSpc>
              <a:spcBef>
                <a:spcPts val="140"/>
              </a:spcBef>
              <a:buFont typeface="Symbol"/>
              <a:buChar char=""/>
              <a:tabLst>
                <a:tab pos="425598" algn="l"/>
              </a:tabLst>
            </a:pPr>
            <a:r>
              <a:rPr sz="2800" i="1" dirty="0">
                <a:solidFill>
                  <a:srgbClr val="00FF00"/>
                </a:solidFill>
                <a:cs typeface="Times New Roman"/>
              </a:rPr>
              <a:t>These</a:t>
            </a:r>
            <a:r>
              <a:rPr sz="2800" i="1" spc="-5" dirty="0">
                <a:solidFill>
                  <a:srgbClr val="00FF00"/>
                </a:solidFill>
                <a:cs typeface="Times New Roman"/>
              </a:rPr>
              <a:t> haploid</a:t>
            </a:r>
            <a:r>
              <a:rPr sz="2800" i="1" spc="5" dirty="0">
                <a:solidFill>
                  <a:srgbClr val="00FF00"/>
                </a:solidFill>
                <a:cs typeface="Times New Roman"/>
              </a:rPr>
              <a:t> </a:t>
            </a:r>
            <a:r>
              <a:rPr sz="2800" i="1" dirty="0">
                <a:solidFill>
                  <a:srgbClr val="00FF00"/>
                </a:solidFill>
                <a:cs typeface="Times New Roman"/>
              </a:rPr>
              <a:t>gametes</a:t>
            </a:r>
            <a:r>
              <a:rPr sz="2800" i="1" spc="9" dirty="0">
                <a:solidFill>
                  <a:srgbClr val="00FF00"/>
                </a:solidFill>
                <a:cs typeface="Times New Roman"/>
              </a:rPr>
              <a:t> </a:t>
            </a:r>
            <a:r>
              <a:rPr sz="2800" i="1" spc="-5" dirty="0">
                <a:solidFill>
                  <a:srgbClr val="00FF00"/>
                </a:solidFill>
                <a:cs typeface="Times New Roman"/>
              </a:rPr>
              <a:t>fuse</a:t>
            </a:r>
            <a:r>
              <a:rPr sz="2800" i="1" spc="14" dirty="0">
                <a:solidFill>
                  <a:srgbClr val="00FF00"/>
                </a:solidFill>
                <a:cs typeface="Times New Roman"/>
              </a:rPr>
              <a:t> </a:t>
            </a:r>
            <a:r>
              <a:rPr sz="2800" i="1" spc="-9" dirty="0">
                <a:solidFill>
                  <a:srgbClr val="00FF00"/>
                </a:solidFill>
                <a:cs typeface="Times New Roman"/>
              </a:rPr>
              <a:t>to</a:t>
            </a:r>
            <a:r>
              <a:rPr sz="2800" i="1" spc="14" dirty="0">
                <a:solidFill>
                  <a:srgbClr val="00FF00"/>
                </a:solidFill>
                <a:cs typeface="Times New Roman"/>
              </a:rPr>
              <a:t> </a:t>
            </a:r>
            <a:r>
              <a:rPr sz="2800" i="1" spc="-5" dirty="0">
                <a:solidFill>
                  <a:srgbClr val="00FF00"/>
                </a:solidFill>
                <a:cs typeface="Times New Roman"/>
              </a:rPr>
              <a:t>form</a:t>
            </a:r>
            <a:r>
              <a:rPr sz="2800" i="1" spc="9" dirty="0">
                <a:solidFill>
                  <a:srgbClr val="00FF00"/>
                </a:solidFill>
                <a:cs typeface="Times New Roman"/>
              </a:rPr>
              <a:t> </a:t>
            </a:r>
            <a:r>
              <a:rPr sz="2800" i="1" spc="-5" dirty="0">
                <a:solidFill>
                  <a:srgbClr val="00FF00"/>
                </a:solidFill>
                <a:cs typeface="Times New Roman"/>
              </a:rPr>
              <a:t>diploid</a:t>
            </a:r>
            <a:r>
              <a:rPr sz="2800" i="1" spc="9" dirty="0">
                <a:solidFill>
                  <a:srgbClr val="00FF00"/>
                </a:solidFill>
                <a:cs typeface="Times New Roman"/>
              </a:rPr>
              <a:t> </a:t>
            </a:r>
            <a:r>
              <a:rPr sz="2800" i="1" dirty="0">
                <a:solidFill>
                  <a:srgbClr val="00FF00"/>
                </a:solidFill>
                <a:cs typeface="Times New Roman"/>
              </a:rPr>
              <a:t>zygote</a:t>
            </a:r>
            <a:r>
              <a:rPr sz="2800" i="1" spc="-9" dirty="0">
                <a:solidFill>
                  <a:srgbClr val="00FF00"/>
                </a:solidFill>
                <a:cs typeface="Times New Roman"/>
              </a:rPr>
              <a:t> </a:t>
            </a:r>
            <a:r>
              <a:rPr sz="2800" i="1" dirty="0">
                <a:solidFill>
                  <a:srgbClr val="00FF00"/>
                </a:solidFill>
                <a:cs typeface="Times New Roman"/>
              </a:rPr>
              <a:t>during</a:t>
            </a:r>
            <a:r>
              <a:rPr sz="2800" i="1" spc="14" dirty="0">
                <a:solidFill>
                  <a:srgbClr val="00FF00"/>
                </a:solidFill>
                <a:cs typeface="Times New Roman"/>
              </a:rPr>
              <a:t> </a:t>
            </a:r>
            <a:r>
              <a:rPr sz="2800" i="1" spc="-5" dirty="0">
                <a:solidFill>
                  <a:srgbClr val="00FF00"/>
                </a:solidFill>
                <a:cs typeface="Times New Roman"/>
              </a:rPr>
              <a:t>fertilization.</a:t>
            </a:r>
            <a:r>
              <a:rPr sz="2800" i="1" spc="9" dirty="0">
                <a:solidFill>
                  <a:srgbClr val="00FF00"/>
                </a:solidFill>
                <a:cs typeface="Times New Roman"/>
              </a:rPr>
              <a:t> </a:t>
            </a:r>
            <a:r>
              <a:rPr sz="2800" i="1" spc="-5" dirty="0">
                <a:solidFill>
                  <a:srgbClr val="00FF00"/>
                </a:solidFill>
                <a:cs typeface="Times New Roman"/>
              </a:rPr>
              <a:t>The</a:t>
            </a:r>
            <a:r>
              <a:rPr sz="2800" i="1" spc="14" dirty="0">
                <a:solidFill>
                  <a:srgbClr val="00FF00"/>
                </a:solidFill>
                <a:cs typeface="Times New Roman"/>
              </a:rPr>
              <a:t> </a:t>
            </a:r>
            <a:r>
              <a:rPr sz="2800" i="1" spc="-5" dirty="0">
                <a:solidFill>
                  <a:srgbClr val="00FF00"/>
                </a:solidFill>
                <a:cs typeface="Times New Roman"/>
              </a:rPr>
              <a:t>diploid </a:t>
            </a:r>
            <a:r>
              <a:rPr sz="2800" i="1" spc="-438" dirty="0">
                <a:solidFill>
                  <a:srgbClr val="00FF00"/>
                </a:solidFill>
                <a:cs typeface="Times New Roman"/>
              </a:rPr>
              <a:t> </a:t>
            </a:r>
            <a:r>
              <a:rPr sz="2800" i="1" dirty="0">
                <a:solidFill>
                  <a:srgbClr val="00FF00"/>
                </a:solidFill>
                <a:cs typeface="Times New Roman"/>
              </a:rPr>
              <a:t>zygote</a:t>
            </a:r>
            <a:r>
              <a:rPr sz="2800" i="1" spc="-18" dirty="0">
                <a:solidFill>
                  <a:srgbClr val="00FF00"/>
                </a:solidFill>
                <a:cs typeface="Times New Roman"/>
              </a:rPr>
              <a:t> </a:t>
            </a:r>
            <a:r>
              <a:rPr sz="2800" i="1" spc="-5" dirty="0">
                <a:solidFill>
                  <a:srgbClr val="00FF00"/>
                </a:solidFill>
                <a:cs typeface="Times New Roman"/>
              </a:rPr>
              <a:t>develops</a:t>
            </a:r>
            <a:r>
              <a:rPr sz="2800" i="1" dirty="0">
                <a:solidFill>
                  <a:srgbClr val="00FF00"/>
                </a:solidFill>
                <a:cs typeface="Times New Roman"/>
              </a:rPr>
              <a:t> into a</a:t>
            </a:r>
            <a:r>
              <a:rPr sz="2800" i="1" spc="-5" dirty="0">
                <a:solidFill>
                  <a:srgbClr val="00FF00"/>
                </a:solidFill>
                <a:cs typeface="Times New Roman"/>
              </a:rPr>
              <a:t> </a:t>
            </a:r>
            <a:r>
              <a:rPr sz="2800" i="1" dirty="0">
                <a:solidFill>
                  <a:srgbClr val="00FF00"/>
                </a:solidFill>
                <a:cs typeface="Times New Roman"/>
              </a:rPr>
              <a:t>normal</a:t>
            </a:r>
            <a:r>
              <a:rPr sz="2800" i="1" spc="-18" dirty="0">
                <a:solidFill>
                  <a:srgbClr val="00FF00"/>
                </a:solidFill>
                <a:cs typeface="Times New Roman"/>
              </a:rPr>
              <a:t> </a:t>
            </a:r>
            <a:r>
              <a:rPr sz="2800" i="1" spc="-5" dirty="0">
                <a:solidFill>
                  <a:srgbClr val="00FF00"/>
                </a:solidFill>
                <a:cs typeface="Times New Roman"/>
              </a:rPr>
              <a:t>diploid</a:t>
            </a:r>
            <a:r>
              <a:rPr sz="2800" i="1" spc="5" dirty="0">
                <a:solidFill>
                  <a:srgbClr val="00FF00"/>
                </a:solidFill>
                <a:cs typeface="Times New Roman"/>
              </a:rPr>
              <a:t> </a:t>
            </a:r>
            <a:r>
              <a:rPr sz="2800" i="1" spc="-5" dirty="0">
                <a:solidFill>
                  <a:srgbClr val="00FF00"/>
                </a:solidFill>
                <a:cs typeface="Times New Roman"/>
              </a:rPr>
              <a:t>individual.</a:t>
            </a:r>
            <a:endParaRPr sz="2800" dirty="0">
              <a:solidFill>
                <a:srgbClr val="00FF00"/>
              </a:solidFill>
              <a:cs typeface="Times New Roman"/>
            </a:endParaRPr>
          </a:p>
          <a:p>
            <a:pPr marL="425025" marR="385393" indent="-206769">
              <a:lnSpc>
                <a:spcPct val="110500"/>
              </a:lnSpc>
              <a:spcBef>
                <a:spcPts val="122"/>
              </a:spcBef>
              <a:buFont typeface="Symbol"/>
              <a:buChar char=""/>
              <a:tabLst>
                <a:tab pos="425598" algn="l"/>
              </a:tabLst>
            </a:pPr>
            <a:r>
              <a:rPr sz="2800" i="1" dirty="0">
                <a:solidFill>
                  <a:srgbClr val="00FF00"/>
                </a:solidFill>
                <a:cs typeface="Times New Roman"/>
              </a:rPr>
              <a:t>Variations are caused by </a:t>
            </a:r>
            <a:r>
              <a:rPr sz="2800" i="1" spc="-5" dirty="0">
                <a:solidFill>
                  <a:srgbClr val="00FF00"/>
                </a:solidFill>
                <a:cs typeface="Times New Roman"/>
              </a:rPr>
              <a:t>the </a:t>
            </a:r>
            <a:r>
              <a:rPr sz="2800" i="1" dirty="0">
                <a:solidFill>
                  <a:srgbClr val="00FF00"/>
                </a:solidFill>
                <a:cs typeface="Times New Roman"/>
              </a:rPr>
              <a:t>crossing over leads to </a:t>
            </a:r>
            <a:r>
              <a:rPr sz="2800" i="1" spc="-5" dirty="0">
                <a:solidFill>
                  <a:srgbClr val="00FF00"/>
                </a:solidFill>
                <a:cs typeface="Times New Roman"/>
              </a:rPr>
              <a:t>the random distribution </a:t>
            </a:r>
            <a:r>
              <a:rPr sz="2800" i="1" dirty="0">
                <a:solidFill>
                  <a:srgbClr val="00FF00"/>
                </a:solidFill>
                <a:cs typeface="Times New Roman"/>
              </a:rPr>
              <a:t>of </a:t>
            </a:r>
            <a:r>
              <a:rPr sz="2800" i="1" spc="-438" dirty="0">
                <a:solidFill>
                  <a:srgbClr val="00FF00"/>
                </a:solidFill>
                <a:cs typeface="Times New Roman"/>
              </a:rPr>
              <a:t> </a:t>
            </a:r>
            <a:r>
              <a:rPr sz="2800" i="1" dirty="0">
                <a:solidFill>
                  <a:srgbClr val="00FF00"/>
                </a:solidFill>
                <a:cs typeface="Times New Roman"/>
              </a:rPr>
              <a:t>homologous </a:t>
            </a:r>
            <a:r>
              <a:rPr sz="2800" i="1" spc="-5" dirty="0">
                <a:solidFill>
                  <a:srgbClr val="00FF00"/>
                </a:solidFill>
                <a:cs typeface="Times New Roman"/>
              </a:rPr>
              <a:t>chromosomes</a:t>
            </a:r>
            <a:r>
              <a:rPr sz="2800" i="1" dirty="0">
                <a:solidFill>
                  <a:srgbClr val="00FF00"/>
                </a:solidFill>
                <a:cs typeface="Times New Roman"/>
              </a:rPr>
              <a:t> </a:t>
            </a:r>
            <a:r>
              <a:rPr sz="2800" i="1" spc="-5" dirty="0">
                <a:solidFill>
                  <a:srgbClr val="00FF00"/>
                </a:solidFill>
                <a:cs typeface="Times New Roman"/>
              </a:rPr>
              <a:t>between</a:t>
            </a:r>
            <a:r>
              <a:rPr sz="2800" i="1" dirty="0">
                <a:solidFill>
                  <a:srgbClr val="00FF00"/>
                </a:solidFill>
                <a:cs typeface="Times New Roman"/>
              </a:rPr>
              <a:t> daughter</a:t>
            </a:r>
            <a:r>
              <a:rPr sz="2800" i="1" spc="-14" dirty="0">
                <a:solidFill>
                  <a:srgbClr val="00FF00"/>
                </a:solidFill>
                <a:cs typeface="Times New Roman"/>
              </a:rPr>
              <a:t> </a:t>
            </a:r>
            <a:r>
              <a:rPr sz="2800" i="1" spc="-5" dirty="0">
                <a:solidFill>
                  <a:srgbClr val="00FF00"/>
                </a:solidFill>
                <a:cs typeface="Times New Roman"/>
              </a:rPr>
              <a:t>cells.</a:t>
            </a:r>
            <a:endParaRPr sz="2800" dirty="0">
              <a:solidFill>
                <a:srgbClr val="00FF00"/>
              </a:solidFill>
              <a:cs typeface="Times New Roman"/>
            </a:endParaRPr>
          </a:p>
          <a:p>
            <a:pPr marL="425025" indent="-207343">
              <a:spcBef>
                <a:spcPts val="217"/>
              </a:spcBef>
              <a:buSzPct val="90000"/>
              <a:buFont typeface="Symbol"/>
              <a:buChar char=""/>
              <a:tabLst>
                <a:tab pos="425598" algn="l"/>
              </a:tabLst>
            </a:pPr>
            <a:r>
              <a:rPr sz="2800" i="1" dirty="0">
                <a:solidFill>
                  <a:srgbClr val="00FF00"/>
                </a:solidFill>
                <a:cs typeface="Times New Roman"/>
              </a:rPr>
              <a:t>Variations</a:t>
            </a:r>
            <a:r>
              <a:rPr sz="2800" i="1" spc="-14" dirty="0">
                <a:solidFill>
                  <a:srgbClr val="00FF00"/>
                </a:solidFill>
                <a:cs typeface="Times New Roman"/>
              </a:rPr>
              <a:t> </a:t>
            </a:r>
            <a:r>
              <a:rPr sz="2800" i="1" spc="-5" dirty="0">
                <a:solidFill>
                  <a:srgbClr val="00FF00"/>
                </a:solidFill>
                <a:cs typeface="Times New Roman"/>
              </a:rPr>
              <a:t>play</a:t>
            </a:r>
            <a:r>
              <a:rPr sz="2800" i="1" spc="-14" dirty="0">
                <a:solidFill>
                  <a:srgbClr val="00FF00"/>
                </a:solidFill>
                <a:cs typeface="Times New Roman"/>
              </a:rPr>
              <a:t> </a:t>
            </a:r>
            <a:r>
              <a:rPr sz="2800" i="1" dirty="0">
                <a:solidFill>
                  <a:srgbClr val="00FF00"/>
                </a:solidFill>
                <a:cs typeface="Times New Roman"/>
              </a:rPr>
              <a:t>an</a:t>
            </a:r>
            <a:r>
              <a:rPr sz="2800" i="1" spc="-5" dirty="0">
                <a:solidFill>
                  <a:srgbClr val="00FF00"/>
                </a:solidFill>
                <a:cs typeface="Times New Roman"/>
              </a:rPr>
              <a:t> important</a:t>
            </a:r>
            <a:r>
              <a:rPr sz="2800" i="1" spc="-14" dirty="0">
                <a:solidFill>
                  <a:srgbClr val="00FF00"/>
                </a:solidFill>
                <a:cs typeface="Times New Roman"/>
              </a:rPr>
              <a:t> </a:t>
            </a:r>
            <a:r>
              <a:rPr sz="2800" i="1" dirty="0">
                <a:solidFill>
                  <a:srgbClr val="00FF00"/>
                </a:solidFill>
                <a:cs typeface="Times New Roman"/>
              </a:rPr>
              <a:t>role</a:t>
            </a:r>
            <a:r>
              <a:rPr sz="2800" i="1" spc="-5" dirty="0">
                <a:solidFill>
                  <a:srgbClr val="00FF00"/>
                </a:solidFill>
                <a:cs typeface="Times New Roman"/>
              </a:rPr>
              <a:t> </a:t>
            </a:r>
            <a:r>
              <a:rPr sz="2800" i="1" dirty="0">
                <a:solidFill>
                  <a:srgbClr val="00FF00"/>
                </a:solidFill>
                <a:cs typeface="Times New Roman"/>
              </a:rPr>
              <a:t>in</a:t>
            </a:r>
            <a:r>
              <a:rPr sz="2800" i="1" spc="-14" dirty="0">
                <a:solidFill>
                  <a:srgbClr val="00FF00"/>
                </a:solidFill>
                <a:cs typeface="Times New Roman"/>
              </a:rPr>
              <a:t> </a:t>
            </a:r>
            <a:r>
              <a:rPr sz="2800" i="1" dirty="0">
                <a:solidFill>
                  <a:srgbClr val="00FF00"/>
                </a:solidFill>
                <a:cs typeface="Times New Roman"/>
              </a:rPr>
              <a:t>evolution.</a:t>
            </a:r>
            <a:endParaRPr sz="2800" dirty="0">
              <a:solidFill>
                <a:srgbClr val="00FF00"/>
              </a:solidFill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Diagonal Corners Rounded 1">
            <a:extLst>
              <a:ext uri="{FF2B5EF4-FFF2-40B4-BE49-F238E27FC236}">
                <a16:creationId xmlns:a16="http://schemas.microsoft.com/office/drawing/2014/main" id="{34E6CE5D-296F-ECE3-3239-784DE6A4E964}"/>
              </a:ext>
            </a:extLst>
          </p:cNvPr>
          <p:cNvSpPr/>
          <p:nvPr/>
        </p:nvSpPr>
        <p:spPr>
          <a:xfrm>
            <a:off x="3591107" y="387475"/>
            <a:ext cx="4405923" cy="565017"/>
          </a:xfrm>
          <a:prstGeom prst="round2DiagRect">
            <a:avLst/>
          </a:prstGeom>
          <a:solidFill>
            <a:srgbClr val="00206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7678D205-00D4-1080-2DFF-AC56B56AD6D6}"/>
              </a:ext>
            </a:extLst>
          </p:cNvPr>
          <p:cNvSpPr txBox="1"/>
          <p:nvPr/>
        </p:nvSpPr>
        <p:spPr>
          <a:xfrm>
            <a:off x="3996531" y="387475"/>
            <a:ext cx="3886200" cy="565017"/>
          </a:xfrm>
          <a:prstGeom prst="rect">
            <a:avLst/>
          </a:prstGeom>
        </p:spPr>
        <p:txBody>
          <a:bodyPr vert="horz" wrap="square" lIns="0" tIns="10913" rIns="0" bIns="0" rtlCol="0">
            <a:spAutoFit/>
          </a:bodyPr>
          <a:lstStyle/>
          <a:p>
            <a:pPr marL="11487">
              <a:spcBef>
                <a:spcPts val="86"/>
              </a:spcBef>
            </a:pPr>
            <a:r>
              <a:rPr sz="3600" b="1" spc="-5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C</a:t>
            </a:r>
            <a:r>
              <a:rPr lang="en-US" sz="3600" b="1" spc="-5" dirty="0">
                <a:solidFill>
                  <a:srgbClr val="FFFF00"/>
                </a:solidFill>
                <a:latin typeface="Comic Sans MS" panose="030F0702030302020204" pitchFamily="66" charset="0"/>
                <a:cs typeface="Times New Roman"/>
              </a:rPr>
              <a:t>lass Assignment</a:t>
            </a:r>
            <a:endParaRPr sz="3600" dirty="0">
              <a:solidFill>
                <a:srgbClr val="FFFF00"/>
              </a:solidFill>
              <a:latin typeface="Comic Sans MS" panose="030F0702030302020204" pitchFamily="66" charset="0"/>
              <a:cs typeface="Times New Roman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B6B468-4D29-D4B3-791E-02B9DFE01E81}"/>
              </a:ext>
            </a:extLst>
          </p:cNvPr>
          <p:cNvSpPr txBox="1"/>
          <p:nvPr/>
        </p:nvSpPr>
        <p:spPr>
          <a:xfrm>
            <a:off x="567531" y="1071562"/>
            <a:ext cx="10744200" cy="51431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1.	Proteins and new cell organelles are synthesised during 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1. Post-mitotic phase</a:t>
            </a:r>
            <a:r>
              <a:rPr lang="en-IN" sz="28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2. Pre-mitotic phase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3. The phase present at the end of G</a:t>
            </a:r>
            <a:r>
              <a:rPr lang="en-GB" sz="2800" baseline="-250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 and the beginning of G</a:t>
            </a:r>
            <a:r>
              <a:rPr lang="en-GB" sz="2800" baseline="-250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2</a:t>
            </a:r>
            <a:endParaRPr lang="en-IN" sz="2800" baseline="-250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baseline="-250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4. M-phase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2.	Synthesis of proteins occurs during: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1. G</a:t>
            </a:r>
            <a:r>
              <a:rPr lang="en-GB" sz="2800" baseline="-250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			2. G</a:t>
            </a:r>
            <a:r>
              <a:rPr lang="en-GB" sz="2800" baseline="-250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2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			3. S	   	 4. All the above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3.	Which stage of cell cycle is characterised by DNA-replication,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synthesis of Histones and formation of new nucleosomes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1. S-phase		2. G</a:t>
            </a:r>
            <a:r>
              <a:rPr lang="en-GB" sz="2800" baseline="-250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-phase    	3. G</a:t>
            </a:r>
            <a:r>
              <a:rPr lang="en-GB" sz="2800" baseline="-250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2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-phase</a:t>
            </a:r>
            <a:r>
              <a:rPr lang="en-GB" sz="28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4. M-phase</a:t>
            </a:r>
            <a:endParaRPr lang="en-IN" sz="28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532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DF94C25-C25C-F5BD-F7E4-4F37AC9480A4}"/>
              </a:ext>
            </a:extLst>
          </p:cNvPr>
          <p:cNvSpPr txBox="1"/>
          <p:nvPr/>
        </p:nvSpPr>
        <p:spPr>
          <a:xfrm>
            <a:off x="377031" y="309562"/>
            <a:ext cx="11049000" cy="602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32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4.	Replication of centriole occurs during</a:t>
            </a:r>
            <a:endParaRPr lang="en-IN" sz="32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2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32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1. Interphase			2. Prophase</a:t>
            </a:r>
            <a:endParaRPr lang="en-IN" sz="32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2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32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3. Late prophase			4. Late telophase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32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32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5.	In which stage of cell division the chromosomes are most 	condensed:</a:t>
            </a:r>
            <a:endParaRPr lang="en-IN" sz="32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2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32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1. Prophase	2. Metaphase   3. Anaphase    4. Telophase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32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32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6.	During cell division, chromosome attaches with spindle’s</a:t>
            </a:r>
            <a:endParaRPr lang="en-IN" sz="32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2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32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1. Kinetochore			2. Centrosome</a:t>
            </a:r>
            <a:endParaRPr lang="en-IN" sz="32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2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32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3. Centriole			4. Secondary constriction</a:t>
            </a:r>
            <a:endParaRPr lang="en-IN" sz="32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686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56C1AB8-E62D-B8E9-88A9-8D2B7600BAA0}"/>
              </a:ext>
            </a:extLst>
          </p:cNvPr>
          <p:cNvSpPr txBox="1"/>
          <p:nvPr/>
        </p:nvSpPr>
        <p:spPr>
          <a:xfrm>
            <a:off x="415131" y="407895"/>
            <a:ext cx="11049000" cy="6065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7.	During meiosis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1. Nucleus, chromosomes divides one, cytoplasm divides once or 	twice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2. Nucleus, chromosomes and centromere divides once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3. Nucleus divides twice, chromosomes divide one and cytoplasm 	divides twice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4. Nucleus, chromosomes and Centromere divides twice and 	cytoplasm divides once</a:t>
            </a:r>
            <a:endParaRPr lang="en-IN" sz="28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 </a:t>
            </a:r>
            <a:endParaRPr lang="en-IN" sz="28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8.	Arrange the following events of meiosis in a correct sequence 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(I) Division of centromere</a:t>
            </a:r>
            <a:r>
              <a:rPr lang="en-IN" sz="28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(II) Segregation of chromosomes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(III) Terminalization</a:t>
            </a:r>
            <a:r>
              <a:rPr lang="en-IN" sz="28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(IV)</a:t>
            </a:r>
            <a:r>
              <a:rPr lang="en-GB" sz="28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 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Appearance of chromomeres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1. II, III, IV, I		2. II, III, I, IV</a:t>
            </a:r>
            <a:r>
              <a:rPr lang="en-IN" sz="28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3. IV, III, II, I		4. IV, II, III, I</a:t>
            </a:r>
            <a:endParaRPr lang="en-IN" sz="28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463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FB83385-EAE8-D3B2-07A7-ED2D1EA59BA8}"/>
              </a:ext>
            </a:extLst>
          </p:cNvPr>
          <p:cNvSpPr txBox="1"/>
          <p:nvPr/>
        </p:nvSpPr>
        <p:spPr>
          <a:xfrm>
            <a:off x="300831" y="157162"/>
            <a:ext cx="10363200" cy="652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6254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9.	Homologous chromosomes show maximum attraction during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defTabSz="6254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1. Leptotene	 	2. Zygotene   	3. Pachytene    	4. Diplotene</a:t>
            </a:r>
          </a:p>
          <a:p>
            <a:pPr marR="0" lvl="0" defTabSz="6254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 defTabSz="6254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10.	The sequence of events by which cells duplicate their genome 	synthesize the other components of cell which eventually 	distribute into two daughter cells is called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 defTabSz="6254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1. Quiescent stage					2. Generation time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 defTabSz="6254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3. Cell cycle							4. Kinetochore</a:t>
            </a:r>
          </a:p>
          <a:p>
            <a:pPr marR="0" lvl="0" algn="just" defTabSz="6254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 defTabSz="6254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11.	What happens in synthesis phase during cell cycle?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 defTabSz="6254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1. DNA synthesis		</a:t>
            </a:r>
          </a:p>
          <a:p>
            <a:pPr marR="0" lvl="0" algn="just" defTabSz="6254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2. Chromosome number becomes double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 defTabSz="6254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3. Formation of two nuclei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 defTabSz="6254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4. Synthesis of tubulin proteins</a:t>
            </a:r>
            <a:endParaRPr lang="en-IN" sz="28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655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A875181-7477-BF2D-CE70-F4A40BFE0F5A}"/>
              </a:ext>
            </a:extLst>
          </p:cNvPr>
          <p:cNvSpPr txBox="1"/>
          <p:nvPr/>
        </p:nvSpPr>
        <p:spPr>
          <a:xfrm>
            <a:off x="453231" y="461963"/>
            <a:ext cx="10744200" cy="6055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722313" algn="l"/>
              </a:tabLst>
            </a:pP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12.	If the initial amount of DNA is 8 C, then after S phase the amount of 	DNA would be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722313" algn="l"/>
              </a:tabLs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1. 4 C		2.8 C			3. 64 C		4. 16 C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722313" algn="l"/>
              </a:tabLst>
            </a:pPr>
            <a:endParaRPr lang="en-IN" sz="28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 defTabSz="722313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13.	In a slow dividing normal cell: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 defTabSz="722313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1. G</a:t>
            </a:r>
            <a:r>
              <a:rPr lang="en-GB" sz="2800" baseline="-250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 phase is longer than S phase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 defTabSz="722313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2. S phase is longer than G</a:t>
            </a:r>
            <a:r>
              <a:rPr lang="en-GB" sz="2800" baseline="-250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 phase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 defTabSz="722313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3. Both phases are equal in duration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 defTabSz="722313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4. Can’t be determined</a:t>
            </a:r>
          </a:p>
          <a:p>
            <a:pPr marR="0" lvl="0" algn="just" defTabSz="722313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defTabSz="722313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14.	Which type of chromosome is present in the prophase of cell cycle?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defTabSz="722313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1. 2 Chromatid					2. 1 Chromatid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defTabSz="722313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</a:rPr>
              <a:t>3. 4 Chromatid					4. 8 Chromatid</a:t>
            </a:r>
            <a:endParaRPr lang="en-IN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01135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0FB5305-A72B-5079-AF53-9C51D1ABBE07}"/>
              </a:ext>
            </a:extLst>
          </p:cNvPr>
          <p:cNvSpPr txBox="1"/>
          <p:nvPr/>
        </p:nvSpPr>
        <p:spPr>
          <a:xfrm>
            <a:off x="377031" y="538162"/>
            <a:ext cx="10591800" cy="5282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722313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15.	Mitotic spindle initiates during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 defTabSz="722313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1. Telophase</a:t>
            </a:r>
            <a:r>
              <a:rPr lang="en-GB" sz="28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	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2. Anaphase   	3. Prophase	 4. Metaphase</a:t>
            </a:r>
          </a:p>
          <a:p>
            <a:pPr marR="0" lvl="0" algn="just" defTabSz="722313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 </a:t>
            </a:r>
            <a:endParaRPr lang="en-IN" sz="28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 defTabSz="722313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16.	In which stage of meiosis, chromosomes are thin, long thread like?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 defTabSz="722313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1. Zygotene</a:t>
            </a:r>
            <a:r>
              <a:rPr lang="en-GB" sz="28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	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2. Leptotene   3. Pachytene   	4. Diakinesis</a:t>
            </a:r>
          </a:p>
          <a:p>
            <a:pPr marR="0" lvl="0" algn="just" defTabSz="722313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 defTabSz="722313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17.	Meiosis involves: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 defTabSz="722313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1. One nuclear division and one chromosome division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 defTabSz="722313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2. Two nuclear divisions and one chromosome division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 defTabSz="722313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3. One nuclear division and two chromosome divisions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 defTabSz="722313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4. Two nuclear division and two chromosome divisions</a:t>
            </a:r>
            <a:endParaRPr lang="en-IN" sz="28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6170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6B44653-F67F-B737-1A98-ABECE6D86458}"/>
              </a:ext>
            </a:extLst>
          </p:cNvPr>
          <p:cNvSpPr txBox="1"/>
          <p:nvPr/>
        </p:nvSpPr>
        <p:spPr>
          <a:xfrm>
            <a:off x="300831" y="385762"/>
            <a:ext cx="11277600" cy="6065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18.	After meiosis-I, the two chromatids of a chromosome are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1. Genetically similar			2. Genetically different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3. There occurs only one chromatid in each chromosome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4. None of the above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19.	Pairing of homologous chromosomes is called: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1. Disjunction	2. Synaptosome</a:t>
            </a:r>
            <a:r>
              <a:rPr lang="en-IN" sz="28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3. Segregation</a:t>
            </a:r>
            <a:r>
              <a:rPr lang="en-GB" sz="28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        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4. Polytony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20.	A cell examined during prophase of cell cycle contained 100 units of 	DNA and 50 chromosomes.  What would be the number of DNA 	and chromosomes in anaphase of this cell cycle?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1. 200 DNA &amp; 100 chromosomes</a:t>
            </a:r>
            <a:r>
              <a:rPr lang="en-IN" sz="28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2. 100 DNA &amp; 50 chromosomes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3. 100 DNA &amp; 100 Chromosomes</a:t>
            </a:r>
            <a:r>
              <a:rPr lang="en-IN" sz="28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4. 50 DNA &amp; 25 chromosomes </a:t>
            </a:r>
            <a:endParaRPr lang="en-IN" sz="28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703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4EB6958-188F-9AAA-B729-284B6E8D9D12}"/>
              </a:ext>
            </a:extLst>
          </p:cNvPr>
          <p:cNvSpPr txBox="1"/>
          <p:nvPr/>
        </p:nvSpPr>
        <p:spPr>
          <a:xfrm>
            <a:off x="148431" y="3158"/>
            <a:ext cx="11201400" cy="6987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6254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21.	What is not true about cell cycle?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 defTabSz="6254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a. During G</a:t>
            </a:r>
            <a:r>
              <a:rPr lang="en-GB" sz="2800" baseline="-250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 phase there is active synthesis of RNA and proteins but no 	change in its DNA content 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 defTabSz="6254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b. In synthesis or S phase, each chromosome carries a duplicate set of 	genes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 defTabSz="6254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c. During G</a:t>
            </a:r>
            <a:r>
              <a:rPr lang="en-GB" sz="2800" baseline="-250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2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 phase, a cell contains double the amount (4C) of DNA 	present in the original diploid cell (2C) 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 defTabSz="6254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d. In S-phase a cell doubles the original diploid (2n) chromosome 	number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 defTabSz="6254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1. c &amp; d			2. b &amp;c			3. d only	     	 4. b, c, &amp; d </a:t>
            </a:r>
          </a:p>
          <a:p>
            <a:pPr marR="0" lvl="0" algn="just" defTabSz="6254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algn="just" defTabSz="6254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 22.	A cell cycle includes.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 defTabSz="6254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1. Interphase and M phase</a:t>
            </a:r>
            <a:r>
              <a:rPr lang="en-IN" sz="28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pPr marR="0" lvl="0" algn="just" defTabSz="6254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2. Prophase, Metaphase, anaphase and telophase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 defTabSz="62547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3. G</a:t>
            </a:r>
            <a:r>
              <a:rPr lang="en-GB" sz="2800" baseline="-250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, S and G</a:t>
            </a:r>
            <a:r>
              <a:rPr lang="en-GB" sz="2800" baseline="-250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2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 phases</a:t>
            </a:r>
            <a:r>
              <a:rPr lang="en-IN" sz="28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		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4.</a:t>
            </a:r>
            <a:r>
              <a:rPr lang="en-GB" sz="28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 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Karyokinesis and cytokinesis</a:t>
            </a:r>
            <a:endParaRPr lang="en-IN" sz="28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971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E5BBB3F-CEC2-F4F8-F974-41456AC3BB47}"/>
              </a:ext>
            </a:extLst>
          </p:cNvPr>
          <p:cNvSpPr txBox="1"/>
          <p:nvPr/>
        </p:nvSpPr>
        <p:spPr>
          <a:xfrm>
            <a:off x="453231" y="309562"/>
            <a:ext cx="10363200" cy="51431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722313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23.	Following are the various stages of mitosis (A-D)</a:t>
            </a:r>
          </a:p>
          <a:p>
            <a:pPr marL="514350" marR="0" lvl="0" indent="-514350" algn="just" defTabSz="722313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AutoNum type="arabicPeriod" startAt="23"/>
            </a:pPr>
            <a:endParaRPr lang="en-GB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ahoma" panose="020B0604030504040204" pitchFamily="34" charset="0"/>
            </a:endParaRPr>
          </a:p>
          <a:p>
            <a:pPr marL="514350" marR="0" lvl="0" indent="-514350" algn="just" defTabSz="722313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AutoNum type="arabicPeriod" startAt="23"/>
            </a:pPr>
            <a:endParaRPr lang="en-GB" sz="28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ahoma" panose="020B0604030504040204" pitchFamily="34" charset="0"/>
            </a:endParaRPr>
          </a:p>
          <a:p>
            <a:pPr marL="514350" marR="0" lvl="0" indent="-514350" algn="just" defTabSz="722313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AutoNum type="arabicPeriod" startAt="23"/>
            </a:pPr>
            <a:endParaRPr lang="en-GB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ahoma" panose="020B0604030504040204" pitchFamily="34" charset="0"/>
            </a:endParaRPr>
          </a:p>
          <a:p>
            <a:pPr marL="514350" marR="0" lvl="0" indent="-514350" algn="just" defTabSz="722313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AutoNum type="arabicPeriod" startAt="23"/>
            </a:pPr>
            <a:endParaRPr lang="en-GB" sz="28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ahoma" panose="020B0604030504040204" pitchFamily="34" charset="0"/>
            </a:endParaRPr>
          </a:p>
          <a:p>
            <a:pPr marL="514350" marR="0" lvl="0" indent="-514350" algn="just" defTabSz="722313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AutoNum type="arabicPeriod" startAt="23"/>
            </a:pPr>
            <a:endParaRPr lang="en-GB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ahoma" panose="020B0604030504040204" pitchFamily="34" charset="0"/>
            </a:endParaRPr>
          </a:p>
          <a:p>
            <a:pPr marL="514350" marR="0" lvl="0" indent="-514350" algn="just" defTabSz="722313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AutoNum type="arabicPeriod" startAt="23"/>
            </a:pPr>
            <a:endParaRPr lang="en-GB" sz="28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ahoma" panose="020B0604030504040204" pitchFamily="34" charset="0"/>
            </a:endParaRPr>
          </a:p>
          <a:p>
            <a:pPr algn="just" defTabSz="715963">
              <a:lnSpc>
                <a:spcPct val="107000"/>
              </a:lnSpc>
            </a:pP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	Which of the following is the correct sequency of their 	occurrence?</a:t>
            </a:r>
          </a:p>
          <a:p>
            <a:pPr algn="just" defTabSz="722313">
              <a:lnSpc>
                <a:spcPct val="107000"/>
              </a:lnSpc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1. D </a:t>
            </a: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B  A  C 					2. </a:t>
            </a: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 </a:t>
            </a: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A  B  C </a:t>
            </a:r>
          </a:p>
          <a:p>
            <a:pPr algn="just" defTabSz="722313">
              <a:lnSpc>
                <a:spcPct val="107000"/>
              </a:lnSpc>
            </a:pPr>
            <a:r>
              <a:rPr lang="en-IN" sz="28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	3. A</a:t>
            </a: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B  D  C 					4</a:t>
            </a: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C </a:t>
            </a: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A  B  D </a:t>
            </a:r>
            <a:endParaRPr lang="en-IN" sz="28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77FA99-9086-28B9-299E-982E9EE6A8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63031" y="862467"/>
            <a:ext cx="3581400" cy="2342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357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991C752-77F2-21AF-250A-A72AA051E725}"/>
              </a:ext>
            </a:extLst>
          </p:cNvPr>
          <p:cNvSpPr txBox="1"/>
          <p:nvPr/>
        </p:nvSpPr>
        <p:spPr>
          <a:xfrm>
            <a:off x="453231" y="538162"/>
            <a:ext cx="10439400" cy="37600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24.	Read the given events occurring in a cell cycle and answer 	the question following them.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 err="1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i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. Movement of centrioles towards the opposite poles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ii. Disappearance of nucleolus and nuclear membrane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iii. Alignment of chromosomes at equator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iv. </a:t>
            </a:r>
            <a:r>
              <a:rPr lang="en-GB" sz="2800" dirty="0" err="1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Decondensation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 of chromosomes to chromatin material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	1. 2 </a:t>
            </a:r>
            <a:r>
              <a:rPr lang="en-GB" sz="28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 1  3  5  4			2. </a:t>
            </a:r>
            <a:r>
              <a:rPr lang="en-GB" sz="28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2 </a:t>
            </a:r>
            <a:r>
              <a:rPr lang="en-GB" sz="28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 1  5  4  3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	3. 1</a:t>
            </a:r>
            <a:r>
              <a:rPr lang="en-GB" sz="28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 </a:t>
            </a:r>
            <a:r>
              <a:rPr lang="en-GB" sz="28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 2  5  4  3			</a:t>
            </a:r>
            <a:r>
              <a:rPr lang="en-GB" sz="28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4. 4 </a:t>
            </a:r>
            <a:r>
              <a:rPr lang="en-GB" sz="28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 2  1  3  5</a:t>
            </a:r>
            <a:endParaRPr lang="en-IN" sz="28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7288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B0CB142-A65A-3228-DC5C-E685F172AB29}"/>
              </a:ext>
            </a:extLst>
          </p:cNvPr>
          <p:cNvSpPr txBox="1"/>
          <p:nvPr/>
        </p:nvSpPr>
        <p:spPr>
          <a:xfrm>
            <a:off x="377031" y="385762"/>
            <a:ext cx="10363200" cy="62041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25.	Meiosis consists of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1. Two cell divisions without any DNA replication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2. Two cell divisions in which chromosome number is 	reduced to half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3. Two cell divisions with only two rounds of chromosome 	replication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4.</a:t>
            </a:r>
            <a:r>
              <a:rPr lang="en-GB" sz="28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 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A single cell division with chromosome replication.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 </a:t>
            </a:r>
            <a:endParaRPr lang="en-IN" sz="28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26.	Crossing over is the exchange of genetic material between the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1. Non-sister chromatids of non-homologous chromosomes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2. Sister chromatids of non-homologous chromosomes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3. Non-sister chromatids of homologous chromosomes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4. Sister chromatids of chromosomes</a:t>
            </a:r>
            <a:endParaRPr lang="en-IN" sz="28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7279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BC90ECB-EAF0-57D2-6CAC-D80F89F0E14C}"/>
              </a:ext>
            </a:extLst>
          </p:cNvPr>
          <p:cNvSpPr txBox="1"/>
          <p:nvPr/>
        </p:nvSpPr>
        <p:spPr>
          <a:xfrm>
            <a:off x="681831" y="766762"/>
            <a:ext cx="10363200" cy="4221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808038" algn="l"/>
              </a:tabLst>
            </a:pP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27.	Genetic variability in sexually reproducing organisms is due 	to_______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808038" algn="l"/>
              </a:tabLs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1. Amitosis				2. Multiple fission	  	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808038" algn="l"/>
              </a:tabLst>
            </a:pPr>
            <a:r>
              <a:rPr lang="en-GB" sz="28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3. Mitosis       			4. Meiosis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808038" algn="l"/>
              </a:tabLst>
            </a:pPr>
            <a:endParaRPr lang="en-IN" sz="28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28.	In meiosis during prophase-I, recombination nodules are 	observed 	during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1. Zygotene				2. Diakinesis   	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3. Diplotene      			4. Pachytene</a:t>
            </a:r>
            <a:endParaRPr lang="en-IN" sz="28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881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DCAD681-B208-3EA5-7D5E-5E52805ECDAC}"/>
              </a:ext>
            </a:extLst>
          </p:cNvPr>
          <p:cNvSpPr txBox="1"/>
          <p:nvPr/>
        </p:nvSpPr>
        <p:spPr>
          <a:xfrm>
            <a:off x="377031" y="461962"/>
            <a:ext cx="9258300" cy="99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29.	Which of the following stage of meiosis is not correctly 	matched with the event given?</a:t>
            </a:r>
            <a:endParaRPr lang="en-IN" sz="28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A54358E-6BF3-2DC1-0226-EFCA5F734A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7197518"/>
              </p:ext>
            </p:extLst>
          </p:nvPr>
        </p:nvGraphicFramePr>
        <p:xfrm>
          <a:off x="1218882" y="1487804"/>
          <a:ext cx="8382000" cy="33659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3093346362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268360898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38988373"/>
                    </a:ext>
                  </a:extLst>
                </a:gridCol>
              </a:tblGrid>
              <a:tr h="402697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  <a:latin typeface="+mn-lt"/>
                        </a:rPr>
                        <a:t>Stage</a:t>
                      </a:r>
                      <a:endParaRPr lang="en-IN" sz="2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85" marR="12585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  <a:latin typeface="+mn-lt"/>
                        </a:rPr>
                        <a:t>Event</a:t>
                      </a:r>
                      <a:endParaRPr lang="en-IN" sz="2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85" marR="12585" marT="0" marB="0"/>
                </a:tc>
                <a:extLst>
                  <a:ext uri="{0D108BD9-81ED-4DB2-BD59-A6C34878D82A}">
                    <a16:rowId xmlns:a16="http://schemas.microsoft.com/office/drawing/2014/main" val="2842073306"/>
                  </a:ext>
                </a:extLst>
              </a:tr>
              <a:tr h="55429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  <a:latin typeface="+mn-lt"/>
                        </a:rPr>
                        <a:t>1.</a:t>
                      </a:r>
                      <a:endParaRPr lang="en-IN" sz="2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85" marR="1258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  <a:latin typeface="+mn-lt"/>
                        </a:rPr>
                        <a:t>Diplotene</a:t>
                      </a:r>
                      <a:endParaRPr lang="en-IN" sz="2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85" marR="1258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  <a:latin typeface="+mn-lt"/>
                        </a:rPr>
                        <a:t>Terminalization of chiasmata</a:t>
                      </a:r>
                      <a:endParaRPr lang="en-IN" sz="2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85" marR="12585" marT="0" marB="0"/>
                </a:tc>
                <a:extLst>
                  <a:ext uri="{0D108BD9-81ED-4DB2-BD59-A6C34878D82A}">
                    <a16:rowId xmlns:a16="http://schemas.microsoft.com/office/drawing/2014/main" val="1878635634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  <a:latin typeface="+mn-lt"/>
                        </a:rPr>
                        <a:t>2.</a:t>
                      </a:r>
                      <a:endParaRPr lang="en-IN" sz="2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85" marR="1258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  <a:latin typeface="+mn-lt"/>
                        </a:rPr>
                        <a:t>Metaphase -II</a:t>
                      </a:r>
                      <a:endParaRPr lang="en-IN" sz="2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85" marR="1258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  <a:latin typeface="+mn-lt"/>
                        </a:rPr>
                        <a:t>Alignment of chromosomes at the equator</a:t>
                      </a:r>
                      <a:endParaRPr lang="en-IN" sz="2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85" marR="12585" marT="0" marB="0"/>
                </a:tc>
                <a:extLst>
                  <a:ext uri="{0D108BD9-81ED-4DB2-BD59-A6C34878D82A}">
                    <a16:rowId xmlns:a16="http://schemas.microsoft.com/office/drawing/2014/main" val="3918039872"/>
                  </a:ext>
                </a:extLst>
              </a:tr>
              <a:tr h="55492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  <a:latin typeface="+mn-lt"/>
                        </a:rPr>
                        <a:t>3.</a:t>
                      </a:r>
                      <a:endParaRPr lang="en-IN" sz="2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85" marR="1258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  <a:latin typeface="+mn-lt"/>
                        </a:rPr>
                        <a:t>Zygotene</a:t>
                      </a:r>
                      <a:endParaRPr lang="en-IN" sz="2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85" marR="1258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  <a:latin typeface="+mn-lt"/>
                        </a:rPr>
                        <a:t>Formation of tetrad</a:t>
                      </a:r>
                      <a:endParaRPr lang="en-IN" sz="2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85" marR="12585" marT="0" marB="0"/>
                </a:tc>
                <a:extLst>
                  <a:ext uri="{0D108BD9-81ED-4DB2-BD59-A6C34878D82A}">
                    <a16:rowId xmlns:a16="http://schemas.microsoft.com/office/drawing/2014/main" val="2134413081"/>
                  </a:ext>
                </a:extLst>
              </a:tr>
              <a:tr h="92754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  <a:latin typeface="+mn-lt"/>
                        </a:rPr>
                        <a:t>4.</a:t>
                      </a:r>
                      <a:endParaRPr lang="en-IN" sz="2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85" marR="1258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  <a:latin typeface="+mn-lt"/>
                        </a:rPr>
                        <a:t>Anaphase-I</a:t>
                      </a:r>
                      <a:endParaRPr lang="en-IN" sz="2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85" marR="1258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  <a:latin typeface="+mn-lt"/>
                        </a:rPr>
                        <a:t>Separation of homologous chromosomes</a:t>
                      </a:r>
                      <a:endParaRPr lang="en-IN" sz="2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85" marR="12585" marT="0" marB="0"/>
                </a:tc>
                <a:extLst>
                  <a:ext uri="{0D108BD9-81ED-4DB2-BD59-A6C34878D82A}">
                    <a16:rowId xmlns:a16="http://schemas.microsoft.com/office/drawing/2014/main" val="40310027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826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7C903C9-F8CD-4E70-E170-053F840F393E}"/>
              </a:ext>
            </a:extLst>
          </p:cNvPr>
          <p:cNvSpPr txBox="1"/>
          <p:nvPr/>
        </p:nvSpPr>
        <p:spPr>
          <a:xfrm>
            <a:off x="224631" y="309562"/>
            <a:ext cx="10210800" cy="436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ASSERTION AND REASON:</a:t>
            </a:r>
            <a:endParaRPr lang="en-IN" sz="2800" b="1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b="1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In the following questions, a statement of assertion is followed 	by a statement of reason, Mark the correct choice as: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1. If both assertion and reason are true and reason is the 	correct explanation of assertion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2. If both assertion and reason are true but reason is not the 	correct explanation of assertion 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3. If assertion is true but reason is false.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4. If assertion is false but reason is true</a:t>
            </a:r>
            <a:endParaRPr lang="en-IN" sz="28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861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B04FC73-9938-FA65-152C-523E1B7908ED}"/>
              </a:ext>
            </a:extLst>
          </p:cNvPr>
          <p:cNvSpPr txBox="1"/>
          <p:nvPr/>
        </p:nvSpPr>
        <p:spPr>
          <a:xfrm>
            <a:off x="300831" y="461962"/>
            <a:ext cx="10668000" cy="5604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30.	Assertion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: Meiotic division occurs in reproductive cells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b="1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b="1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Reason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: As a result of meiosis, gametes are formed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31.	Assertion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: The stage between the two meiotic divisions is called 	interkinesis and is generally short lived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b="1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b="1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Reason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: In meiosis, prophase II is much complex than prophase L.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b="1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b="1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Statement based question:</a:t>
            </a:r>
            <a:endParaRPr lang="en-IN" sz="2800" b="1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b="1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Read the following statements and select the correct option</a:t>
            </a:r>
            <a:endParaRPr lang="en-GB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ahoma" panose="020B0604030504040204" pitchFamily="34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	1. Both Statement-I and Statement-II are correct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2. Statement-I is correct but Statement -II is incorrect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3. Statement-I is incorrect but Statement-II is correct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4. Both Statement-I and Statement-II are incorrect</a:t>
            </a:r>
            <a:endParaRPr lang="en-IN" sz="28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81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26406E1-FFA6-7A69-48E0-8006CEE13D56}"/>
              </a:ext>
            </a:extLst>
          </p:cNvPr>
          <p:cNvSpPr txBox="1"/>
          <p:nvPr/>
        </p:nvSpPr>
        <p:spPr>
          <a:xfrm>
            <a:off x="453231" y="614362"/>
            <a:ext cx="10744200" cy="5604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32.	Read the following statements and select the correct option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b="1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b="1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Statement-I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: Mitosis usually results in the production of diploid 	daughter cells with identical genetic complement.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b="1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b="1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Statement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-II: Mitotic divisions in the underestimate tissues the 	apical and the lateral cambium, result in a continuous growth of 	plants throughout their life</a:t>
            </a:r>
            <a:endParaRPr lang="en-IN" sz="28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4638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 </a:t>
            </a:r>
            <a:endParaRPr lang="en-IN" sz="28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33.	Statement I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: During S phase, chromosome number per cell 	doubles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b="1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b="1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Statement II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: During S phase, centriole duplicate in the 	nucleoplasm</a:t>
            </a:r>
            <a:endParaRPr lang="en-IN" sz="28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4638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 </a:t>
            </a:r>
            <a:endParaRPr lang="en-IN" sz="28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77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55811A1-10B9-BFDC-9925-1D074B27BD2D}"/>
              </a:ext>
            </a:extLst>
          </p:cNvPr>
          <p:cNvSpPr txBox="1"/>
          <p:nvPr/>
        </p:nvSpPr>
        <p:spPr>
          <a:xfrm>
            <a:off x="377031" y="461962"/>
            <a:ext cx="10363200" cy="3299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34.	Statement I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: Metaphase is characterized by metaphase plate</a:t>
            </a:r>
            <a:endParaRPr lang="en-IN" sz="28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4638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	Statement II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: Anaphase is characterized by </a:t>
            </a:r>
            <a:r>
              <a:rPr lang="en-GB" sz="2800" dirty="0" err="1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decondensation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 of 	chromosomes</a:t>
            </a:r>
          </a:p>
          <a:p>
            <a:pPr marL="24638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35.	Statement-I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: Interphase represents the phase between two 	successive M phases</a:t>
            </a:r>
            <a:endParaRPr lang="en-IN" sz="28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4638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	Statement II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: The mitosis phase is also called resting phase</a:t>
            </a:r>
          </a:p>
        </p:txBody>
      </p:sp>
    </p:spTree>
    <p:extLst>
      <p:ext uri="{BB962C8B-B14F-4D97-AF65-F5344CB8AC3E}">
        <p14:creationId xmlns:p14="http://schemas.microsoft.com/office/powerpoint/2010/main" val="577860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C62AD15-51D7-75AD-D128-2439AB64984A}"/>
              </a:ext>
            </a:extLst>
          </p:cNvPr>
          <p:cNvSpPr txBox="1"/>
          <p:nvPr/>
        </p:nvSpPr>
        <p:spPr>
          <a:xfrm>
            <a:off x="453231" y="393049"/>
            <a:ext cx="9601200" cy="931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36.	</a:t>
            </a:r>
            <a:r>
              <a:rPr lang="en-GB" sz="24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Match column I with column II and select the correct option from 	the codes given below:</a:t>
            </a:r>
            <a:endParaRPr lang="en-IN" sz="28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53BDC0C-CEA1-7138-393B-CAA23CC8BE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6732383"/>
              </p:ext>
            </p:extLst>
          </p:nvPr>
        </p:nvGraphicFramePr>
        <p:xfrm>
          <a:off x="643731" y="1452562"/>
          <a:ext cx="10134600" cy="28849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0794">
                  <a:extLst>
                    <a:ext uri="{9D8B030D-6E8A-4147-A177-3AD203B41FA5}">
                      <a16:colId xmlns:a16="http://schemas.microsoft.com/office/drawing/2014/main" val="1996198299"/>
                    </a:ext>
                  </a:extLst>
                </a:gridCol>
                <a:gridCol w="5085149">
                  <a:extLst>
                    <a:ext uri="{9D8B030D-6E8A-4147-A177-3AD203B41FA5}">
                      <a16:colId xmlns:a16="http://schemas.microsoft.com/office/drawing/2014/main" val="914814056"/>
                    </a:ext>
                  </a:extLst>
                </a:gridCol>
                <a:gridCol w="422785">
                  <a:extLst>
                    <a:ext uri="{9D8B030D-6E8A-4147-A177-3AD203B41FA5}">
                      <a16:colId xmlns:a16="http://schemas.microsoft.com/office/drawing/2014/main" val="2564095915"/>
                    </a:ext>
                  </a:extLst>
                </a:gridCol>
                <a:gridCol w="4075872">
                  <a:extLst>
                    <a:ext uri="{9D8B030D-6E8A-4147-A177-3AD203B41FA5}">
                      <a16:colId xmlns:a16="http://schemas.microsoft.com/office/drawing/2014/main" val="47106824"/>
                    </a:ext>
                  </a:extLst>
                </a:gridCol>
              </a:tblGrid>
              <a:tr h="41788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2800" dirty="0">
                          <a:effectLst/>
                        </a:rPr>
                        <a:t> </a:t>
                      </a:r>
                      <a:endParaRPr lang="en-IN" sz="28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Column I</a:t>
                      </a:r>
                      <a:endParaRPr lang="en-IN" sz="24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28" marR="15528" marT="0" marB="0"/>
                </a:tc>
                <a:tc gridSpan="2">
                  <a:txBody>
                    <a:bodyPr/>
                    <a:lstStyle/>
                    <a:p>
                      <a:pPr marL="246380" marR="0" indent="21082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Column II</a:t>
                      </a:r>
                      <a:endParaRPr lang="en-IN" sz="24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28" marR="15528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091411"/>
                  </a:ext>
                </a:extLst>
              </a:tr>
              <a:tr h="77666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</a:rPr>
                        <a:t>A.</a:t>
                      </a:r>
                      <a:endParaRPr lang="en-IN" sz="28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28" marR="15528" marT="0" marB="0"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effectLst/>
                        </a:rPr>
                        <a:t>G</a:t>
                      </a:r>
                      <a:r>
                        <a:rPr lang="en-GB" sz="2400" baseline="-25000" dirty="0">
                          <a:effectLst/>
                        </a:rPr>
                        <a:t>1-</a:t>
                      </a:r>
                      <a:r>
                        <a:rPr lang="en-GB" sz="2400" dirty="0">
                          <a:effectLst/>
                        </a:rPr>
                        <a:t>Phase</a:t>
                      </a:r>
                      <a:endParaRPr lang="en-IN" sz="2400" dirty="0"/>
                    </a:p>
                  </a:txBody>
                  <a:tcPr marL="15528" marR="1552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1.</a:t>
                      </a:r>
                      <a:endParaRPr lang="en-IN" sz="24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28" marR="1552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Cell grows and organelle duplication</a:t>
                      </a:r>
                      <a:endParaRPr lang="en-IN" sz="24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28" marR="15528" marT="0" marB="0"/>
                </a:tc>
                <a:extLst>
                  <a:ext uri="{0D108BD9-81ED-4DB2-BD59-A6C34878D82A}">
                    <a16:rowId xmlns:a16="http://schemas.microsoft.com/office/drawing/2014/main" val="644053055"/>
                  </a:ext>
                </a:extLst>
              </a:tr>
              <a:tr h="44295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B.</a:t>
                      </a:r>
                      <a:endParaRPr lang="en-IN" sz="28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28" marR="15528" marT="0" marB="0"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effectLst/>
                        </a:rPr>
                        <a:t>S-phase</a:t>
                      </a:r>
                      <a:endParaRPr lang="en-IN" sz="2400" dirty="0"/>
                    </a:p>
                  </a:txBody>
                  <a:tcPr marL="15528" marR="1552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2.</a:t>
                      </a:r>
                      <a:endParaRPr lang="en-IN" sz="24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28" marR="1552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DNA replication and </a:t>
                      </a:r>
                      <a:endParaRPr lang="en-IN" sz="24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28" marR="15528" marT="0" marB="0"/>
                </a:tc>
                <a:extLst>
                  <a:ext uri="{0D108BD9-81ED-4DB2-BD59-A6C34878D82A}">
                    <a16:rowId xmlns:a16="http://schemas.microsoft.com/office/drawing/2014/main" val="379756943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C.</a:t>
                      </a:r>
                      <a:endParaRPr lang="en-IN" sz="28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28" marR="15528" marT="0" marB="0"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effectLst/>
                        </a:rPr>
                        <a:t>G2-phase</a:t>
                      </a:r>
                      <a:endParaRPr lang="en-IN" sz="2400" dirty="0"/>
                    </a:p>
                  </a:txBody>
                  <a:tcPr marL="15528" marR="1552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3.</a:t>
                      </a:r>
                      <a:endParaRPr lang="en-IN" sz="24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28" marR="1552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Cytoplasmic growth </a:t>
                      </a:r>
                      <a:endParaRPr lang="en-IN" sz="24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28" marR="15528" marT="0" marB="0"/>
                </a:tc>
                <a:extLst>
                  <a:ext uri="{0D108BD9-81ED-4DB2-BD59-A6C34878D82A}">
                    <a16:rowId xmlns:a16="http://schemas.microsoft.com/office/drawing/2014/main" val="16269115"/>
                  </a:ext>
                </a:extLst>
              </a:tr>
              <a:tr h="77624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D.</a:t>
                      </a:r>
                      <a:endParaRPr lang="en-IN" sz="280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28" marR="15528" marT="0" marB="0"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effectLst/>
                        </a:rPr>
                        <a:t>Metaphase in M-phase chromosome duplication </a:t>
                      </a:r>
                      <a:endParaRPr lang="en-IN" sz="2400" dirty="0"/>
                    </a:p>
                  </a:txBody>
                  <a:tcPr marL="15528" marR="1552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4.</a:t>
                      </a:r>
                      <a:endParaRPr lang="en-IN" sz="24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28" marR="1552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Alignment of chromosomes</a:t>
                      </a:r>
                      <a:endParaRPr lang="en-IN" sz="240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28" marR="15528" marT="0" marB="0"/>
                </a:tc>
                <a:extLst>
                  <a:ext uri="{0D108BD9-81ED-4DB2-BD59-A6C34878D82A}">
                    <a16:rowId xmlns:a16="http://schemas.microsoft.com/office/drawing/2014/main" val="209974300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386D761-5B04-76A3-51A9-84C8582C651B}"/>
              </a:ext>
            </a:extLst>
          </p:cNvPr>
          <p:cNvSpPr txBox="1"/>
          <p:nvPr/>
        </p:nvSpPr>
        <p:spPr>
          <a:xfrm>
            <a:off x="1443831" y="4450564"/>
            <a:ext cx="5334000" cy="2427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6380" marR="0" indent="21082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Codes:		</a:t>
            </a:r>
            <a:endParaRPr lang="en-IN" sz="2400" dirty="0">
              <a:solidFill>
                <a:schemeClr val="bg1"/>
              </a:solidFill>
              <a:effectLst/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      		A	B	C	D</a:t>
            </a:r>
            <a:endParaRPr lang="en-IN" sz="2400" b="1" dirty="0">
              <a:solidFill>
                <a:schemeClr val="bg1"/>
              </a:solidFill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400" b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4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1.  	2	3	4	1</a:t>
            </a:r>
            <a:endParaRPr lang="en-IN" sz="2400" dirty="0">
              <a:solidFill>
                <a:schemeClr val="bg1"/>
              </a:solidFill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4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4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2.	3	4	1	2</a:t>
            </a:r>
            <a:endParaRPr lang="en-IN" sz="2400" dirty="0">
              <a:solidFill>
                <a:schemeClr val="bg1"/>
              </a:solidFill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4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4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3.	4	1	2	3</a:t>
            </a:r>
            <a:endParaRPr lang="en-IN" sz="2400" dirty="0">
              <a:solidFill>
                <a:schemeClr val="bg1"/>
              </a:solidFill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4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4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4.	1	2	3	4</a:t>
            </a:r>
            <a:endParaRPr lang="en-IN" sz="2000" dirty="0">
              <a:solidFill>
                <a:schemeClr val="bg1"/>
              </a:solidFill>
              <a:effectLst/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646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38419D9-D3D4-6E1D-9109-528374800D8C}"/>
              </a:ext>
            </a:extLst>
          </p:cNvPr>
          <p:cNvSpPr txBox="1"/>
          <p:nvPr/>
        </p:nvSpPr>
        <p:spPr>
          <a:xfrm>
            <a:off x="453231" y="385763"/>
            <a:ext cx="9906000" cy="5604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</a:rPr>
              <a:t>37.	The process of appearance of recombination nodules occurs 	at which sub stage of prophase I in meiosis?</a:t>
            </a:r>
            <a:endParaRPr lang="en-IN" sz="2800" dirty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</a:rPr>
              <a:t>1. Pachytene			2. Diplotene</a:t>
            </a:r>
            <a:endParaRPr lang="en-IN" sz="2800" dirty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</a:rPr>
              <a:t>3. Diakinesis				4. Zygotene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</a:rPr>
              <a:t>38.	Which of the following stages of meiosis involves division of 	centromere?</a:t>
            </a:r>
            <a:endParaRPr lang="en-IN" sz="2800" dirty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</a:rPr>
              <a:t>1. Metaphase II			2. Anaphase II</a:t>
            </a:r>
            <a:endParaRPr lang="en-IN" sz="2800" dirty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</a:rPr>
              <a:t>3. Telophase				4. Metaphase I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IN" sz="28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</a:rPr>
              <a:t>39.	Among eukaryotes, replication of DNA taken place in</a:t>
            </a:r>
            <a:endParaRPr lang="en-IN" sz="2800" dirty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</a:rPr>
              <a:t>1. S phase	</a:t>
            </a:r>
            <a:r>
              <a:rPr lang="en-GB" sz="2800" dirty="0">
                <a:solidFill>
                  <a:schemeClr val="bg1"/>
                </a:solidFill>
                <a:ea typeface="Calibri" panose="020F0502020204030204" pitchFamily="34" charset="0"/>
                <a:cs typeface="Tahoma" panose="020B0604030504040204" pitchFamily="34" charset="0"/>
              </a:rPr>
              <a:t>   </a:t>
            </a:r>
            <a:r>
              <a:rPr lang="en-GB" sz="2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</a:rPr>
              <a:t>2. G</a:t>
            </a:r>
            <a:r>
              <a:rPr lang="en-GB" sz="2800" baseline="-25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</a:rPr>
              <a:t>1</a:t>
            </a:r>
            <a:r>
              <a:rPr lang="en-GB" sz="2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</a:rPr>
              <a:t> phase	3. G</a:t>
            </a:r>
            <a:r>
              <a:rPr lang="en-GB" sz="2800" baseline="-25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</a:rPr>
              <a:t>2 </a:t>
            </a:r>
            <a:r>
              <a:rPr lang="en-GB" sz="2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</a:rPr>
              <a:t>phase     </a:t>
            </a:r>
            <a:r>
              <a:rPr lang="en-GB" sz="2800" dirty="0">
                <a:solidFill>
                  <a:schemeClr val="bg1"/>
                </a:solidFill>
                <a:ea typeface="Calibri" panose="020F0502020204030204" pitchFamily="34" charset="0"/>
                <a:cs typeface="Tahoma" panose="020B0604030504040204" pitchFamily="34" charset="0"/>
              </a:rPr>
              <a:t>       </a:t>
            </a:r>
            <a:r>
              <a:rPr lang="en-GB" sz="2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</a:rPr>
              <a:t>4. M phase</a:t>
            </a:r>
            <a:endParaRPr lang="en-IN" sz="28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5942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96F699E-2DA5-2063-86B6-0B24F250A899}"/>
              </a:ext>
            </a:extLst>
          </p:cNvPr>
          <p:cNvSpPr txBox="1"/>
          <p:nvPr/>
        </p:nvSpPr>
        <p:spPr>
          <a:xfrm>
            <a:off x="529431" y="385763"/>
            <a:ext cx="10591800" cy="51431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40.	Match List I with List II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b="1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b="1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List I				List II</a:t>
            </a:r>
            <a:endParaRPr lang="en-IN" sz="28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       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A. M phase		I. Proteins are synthesized</a:t>
            </a:r>
            <a:endParaRPr lang="en-IN" sz="28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       B. G</a:t>
            </a:r>
            <a:r>
              <a:rPr lang="en-GB" sz="2800" baseline="-250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2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 phase 		II. Inactive phase</a:t>
            </a:r>
            <a:endParaRPr lang="en-IN" sz="28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       C. Quiescent stage	III. Interval between mitosis and</a:t>
            </a:r>
            <a:r>
              <a:rPr lang="en-IN" sz="28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Initiation of 				DNA replication</a:t>
            </a:r>
            <a:endParaRPr lang="en-IN" sz="28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       D. G</a:t>
            </a:r>
            <a:r>
              <a:rPr lang="en-GB" sz="2800" baseline="-250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 phase		IV. Equational division</a:t>
            </a:r>
            <a:endParaRPr lang="en-GB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ahoma" panose="020B0604030504040204" pitchFamily="34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GB" sz="28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ahoma" panose="020B0604030504040204" pitchFamily="34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Choose the correct answer the from the options given  below: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1. A-IV, B-II, C-I, D-III		2. A-IV, B-I, C-II, D-III</a:t>
            </a:r>
            <a:endParaRPr lang="en-IN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3. A-II, B-IV, C-I, D-III		4. A-III, B-II, C-IV, D-I </a:t>
            </a:r>
            <a:endParaRPr lang="en-IN" sz="28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9803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86631" y="2138362"/>
            <a:ext cx="9906000" cy="3429000"/>
            <a:chOff x="3243072" y="3576257"/>
            <a:chExt cx="4248912" cy="1355407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43072" y="4239768"/>
              <a:ext cx="4248912" cy="69189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62884" y="3587496"/>
              <a:ext cx="4221479" cy="84277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51516" y="3576257"/>
              <a:ext cx="4190873" cy="81229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</TotalTime>
  <Words>2699</Words>
  <Application>Microsoft Office PowerPoint</Application>
  <PresentationFormat>Custom</PresentationFormat>
  <Paragraphs>318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4" baseType="lpstr">
      <vt:lpstr>Aharoni</vt:lpstr>
      <vt:lpstr>Calibri</vt:lpstr>
      <vt:lpstr>Comic Sans MS</vt:lpstr>
      <vt:lpstr>Symbol</vt:lpstr>
      <vt:lpstr>Tahoma</vt:lpstr>
      <vt:lpstr>Times New Roman</vt:lpstr>
      <vt:lpstr>Office Theme</vt:lpstr>
      <vt:lpstr>CELL CYCLE AND CELL DIVISION</vt:lpstr>
      <vt:lpstr>PowerPoint Presentation</vt:lpstr>
      <vt:lpstr>PowerPoint Presentation</vt:lpstr>
      <vt:lpstr>PowerPoint Presentation</vt:lpstr>
      <vt:lpstr>PowerPoint Presentation</vt:lpstr>
      <vt:lpstr>MITOSIS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MEIOSIS</vt:lpstr>
      <vt:lpstr>PowerPoint Presentation</vt:lpstr>
      <vt:lpstr>PowerPoint Presentation</vt:lpstr>
      <vt:lpstr>PowerPoint Presentation</vt:lpstr>
      <vt:lpstr>PowerPoint Presentation</vt:lpstr>
      <vt:lpstr>METAPHASE 1</vt:lpstr>
      <vt:lpstr>ANAPHASE 1</vt:lpstr>
      <vt:lpstr>PowerPoint Presentation</vt:lpstr>
      <vt:lpstr>PowerPoint Presentation</vt:lpstr>
      <vt:lpstr>PowerPoint Presentation</vt:lpstr>
      <vt:lpstr>METAPHASE II</vt:lpstr>
      <vt:lpstr>ANAPHASE II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10 CELL CYCLE AND CELL DIVISION</dc:title>
  <dc:creator>KNA1</dc:creator>
  <cp:lastModifiedBy>KNa NEET</cp:lastModifiedBy>
  <cp:revision>118</cp:revision>
  <dcterms:created xsi:type="dcterms:W3CDTF">2024-03-01T12:15:00Z</dcterms:created>
  <dcterms:modified xsi:type="dcterms:W3CDTF">2024-08-05T09:21:45Z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2024-03-01T00:00:00Z</vt:filetime>
  </property>
  <property fmtid="{D5CDD505-2E9C-101B-9397-08002B2CF9AE}" pid="3" name="Creator">
    <vt:lpwstr>Microsoft® Word 2013</vt:lpwstr>
  </property>
  <property fmtid="{D5CDD505-2E9C-101B-9397-08002B2CF9AE}" pid="4" name="LastSaved">
    <vt:filetime>2024-03-01T00:00:00Z</vt:filetime>
  </property>
</Properties>
</file>